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8" r:id="rId2"/>
    <p:sldId id="269" r:id="rId3"/>
    <p:sldId id="271" r:id="rId4"/>
    <p:sldId id="273" r:id="rId5"/>
    <p:sldId id="274" r:id="rId6"/>
    <p:sldId id="261" r:id="rId7"/>
    <p:sldId id="259" r:id="rId8"/>
    <p:sldId id="260" r:id="rId9"/>
    <p:sldId id="262" r:id="rId10"/>
    <p:sldId id="263" r:id="rId11"/>
    <p:sldId id="264" r:id="rId12"/>
    <p:sldId id="267" r:id="rId13"/>
    <p:sldId id="268" r:id="rId14"/>
    <p:sldId id="266" r:id="rId15"/>
    <p:sldId id="265" r:id="rId16"/>
    <p:sldId id="270" r:id="rId17"/>
    <p:sldId id="278" r:id="rId18"/>
    <p:sldId id="277" r:id="rId19"/>
    <p:sldId id="276" r:id="rId20"/>
    <p:sldId id="275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660"/>
  </p:normalViewPr>
  <p:slideViewPr>
    <p:cSldViewPr snapToGrid="0">
      <p:cViewPr varScale="1">
        <p:scale>
          <a:sx n="40" d="100"/>
          <a:sy n="40" d="100"/>
        </p:scale>
        <p:origin x="36" y="5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382D-9845-4BC8-BF0B-CC6877A23776}" type="datetimeFigureOut">
              <a:rPr lang="fr-FR" smtClean="0"/>
              <a:t>03/06/2018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73012-F79A-4EB2-BDA5-B0D06C656F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738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161E19-3150-486F-B8ED-4EE4AE20FE0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457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747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7361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6426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439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151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381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607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3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3768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356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7090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86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252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064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455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84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269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359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671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463DF1-B8E1-4E8A-A271-C6A4A5A4E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D387164-FE78-4807-BF16-DC95710B4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CDC9C1-AA25-4850-880A-994D7AEC3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2FA4F-8DFA-4467-9E92-FF2ED60EAD14}" type="datetime1">
              <a:rPr lang="fr-FR" smtClean="0"/>
              <a:t>03/06/2018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C76E40-A8EB-4267-9DF9-86D596A43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Twitter @MarineLivesorg @NgaPhB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675172-66F0-455F-8749-2168F1FB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737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275CD1-F3EE-4E16-86CC-234D1EA73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8049B7-607A-4DB1-BE4D-48A17A59C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936954-D65C-4DBD-9936-8AC0FED9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1F661-7A8F-4EF8-8C14-9D8962AFCB3C}" type="datetime1">
              <a:rPr lang="fr-FR" smtClean="0"/>
              <a:t>03/06/2018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F387F8-CDB3-42E0-B68F-6E40BC689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Twitter @MarineLivesorg @NgaPhB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98395E-E61C-46DD-A448-D86CF4468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917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8D49F6F-08E0-4F76-9E3A-9B2513F18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A7A2F5A-65DF-4593-B440-2EBCDE6C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A016C0-ED94-4B9A-A253-AEC73B53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CAB0-3401-4356-93E9-9A5841290627}" type="datetime1">
              <a:rPr lang="fr-FR" smtClean="0"/>
              <a:t>03/06/2018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7689D8-56DF-4B9E-AC19-8D73DBB07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Twitter @MarineLivesorg @NgaPhB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D1CC5D-D8F9-44F0-AAC9-05255D85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413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609EE5-9C1B-4553-9039-C30B967C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AC6183-2767-4BE8-BAAE-CCB565F46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1D67CB-1BA9-499B-AA36-DC5D7BEDE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910E5-520F-4AB4-9EC6-1EAD458D828F}" type="datetime1">
              <a:rPr lang="fr-FR" smtClean="0"/>
              <a:t>03/06/2018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6B5226-714C-4239-A680-4D092F08C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Twitter @MarineLivesorg @NgaPhB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BEA84A-F34C-4C48-9CAF-686330E0E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43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A44773-2B73-48BB-8518-1CBA7A61C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4156FC-A981-4051-9712-A470B2D4B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A21E61-4D66-4730-9C52-C78140D8A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481C-1019-4E19-99B6-2C42C401BD13}" type="datetime1">
              <a:rPr lang="fr-FR" smtClean="0"/>
              <a:t>03/06/2018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E099D2-8F61-4528-9B14-6BFB58EEB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Twitter @MarineLivesorg @NgaPhB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CF4292-263C-45FA-9DE8-98A04416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862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B12BA6-6F4D-4E64-B4F4-5A29EC435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B4B752-3DDF-4865-8D7D-F88861F95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31E758-C454-46FA-ACF3-8F0D9A134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5626E9-8FBB-42A2-96A8-FBA75537C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A7B20-ABEF-4C9C-ADD1-C47BD82FA65A}" type="datetime1">
              <a:rPr lang="fr-FR" smtClean="0"/>
              <a:t>03/06/2018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958645-5C93-47A0-99A0-8E97B7AFD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Twitter @MarineLivesorg @NgaPhB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432240-1F55-42E0-98D7-F26EEF80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646FDE-C410-488F-9365-5B024C77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E4AC56-0D2A-4E08-9A9C-11459755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C710E60-D904-4382-A41A-45ED7D356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8918B17-0D2F-4F18-8B8D-8553460B9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17BD432-F237-4E13-83DB-89042837C5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BE6336-405C-4DF0-A778-2D37A30D6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AAEF-10F2-415B-B020-25319EDDBE53}" type="datetime1">
              <a:rPr lang="fr-FR" smtClean="0"/>
              <a:t>03/06/2018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5AD46CD-A7FA-4033-98B4-6C89AE3A3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Twitter @MarineLivesorg @NgaPhB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4DCEB14-149A-4720-AEA1-3C7E8B006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66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DC9507-F5C8-42B0-99CF-342CB84DE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B3A4DAA-EEF7-406B-951A-C2BAF94C7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76BB-463F-4A9F-9CEC-EE9727006DED}" type="datetime1">
              <a:rPr lang="fr-FR" smtClean="0"/>
              <a:t>03/06/2018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F06E3B-EABF-4F55-BABB-F1B182EB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Twitter @MarineLivesorg @NgaPhB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472689-2E08-4B25-87A9-F676C4237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071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F91E28B-EA7D-4B9C-ABA2-6D4CD24BF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F74-F4C8-4094-A17C-86BF842FA689}" type="datetime1">
              <a:rPr lang="fr-FR" smtClean="0"/>
              <a:t>03/06/2018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73C0FF2-42BF-4D97-8AD1-BD48C3769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Twitter @MarineLivesorg @NgaPhB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402121-1E95-47AA-964D-9A47C3A7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0240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196A99-45C2-47C4-83E6-51466ECC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845799-9158-4B3B-A54E-E3DEB10B1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0EA0B24-4F4A-4C99-A342-275993BA2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FE1E7B-964E-4F3B-999F-05128EFF1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E4A2-2B89-4A63-BCE9-9CF906B57DCD}" type="datetime1">
              <a:rPr lang="fr-FR" smtClean="0"/>
              <a:t>03/06/2018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E65470-BC19-40E4-B520-6CF3F3D18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Twitter @MarineLivesorg @NgaPhB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3C7B1E-B90E-449C-92DD-20EA18D9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287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9AD8B8-5FE5-4623-8002-FBA6C0DC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2FD67B6-9AE4-4DA6-A8EF-A23B54DED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6967EBD-5C09-410E-AAFF-4D937FBB6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B5BE664-FEE9-48A6-AFB2-F3540A976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CFC3-46E7-4625-9F20-0113ED618277}" type="datetime1">
              <a:rPr lang="fr-FR" smtClean="0"/>
              <a:t>03/06/2018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18DBCF3-CB48-49F8-8895-E57C51CBF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Twitter @MarineLivesorg @NgaPhB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A5CB79-405B-4F57-BABB-1066C1CA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3740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F521787-B361-48AA-96EA-282EEBC28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B494ED-D4D8-4BA7-849F-400DFC78D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9EF5A2-0014-482D-ACE3-54AD51970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C7BBC-4CF7-4AB3-9580-BCA73655BAE4}" type="datetime1">
              <a:rPr lang="fr-FR" smtClean="0"/>
              <a:t>03/06/2018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FC2D3E-1BC6-4F1F-8488-2F6A593549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Twitter @MarineLivesorg @NgaPhB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29B582-0708-4907-AD6B-45EF7B5C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535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Marinelivesorg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openxmlformats.org/officeDocument/2006/relationships/hyperlink" Target="http://www.marinelives.org/wiki/Tools:_Textiles,_garments,_&amp;_dyes_glossary" TargetMode="External"/><Relationship Id="rId4" Type="http://schemas.openxmlformats.org/officeDocument/2006/relationships/image" Target="../media/image2.JPG"/><Relationship Id="rId9" Type="http://schemas.openxmlformats.org/officeDocument/2006/relationships/hyperlink" Target="https://twitter.com/NgaPhB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Gelkinghe" TargetMode="External"/><Relationship Id="rId13" Type="http://schemas.openxmlformats.org/officeDocument/2006/relationships/hyperlink" Target="http://www.marinelives.org/wiki/Tools:_Three_Silver_Ships" TargetMode="External"/><Relationship Id="rId3" Type="http://schemas.openxmlformats.org/officeDocument/2006/relationships/hyperlink" Target="https://twitter.com/_mapnut" TargetMode="External"/><Relationship Id="rId7" Type="http://schemas.openxmlformats.org/officeDocument/2006/relationships/hyperlink" Target="https://twitter.com/DrSKBarker" TargetMode="External"/><Relationship Id="rId12" Type="http://schemas.openxmlformats.org/officeDocument/2006/relationships/hyperlink" Target="https://twitter.com/LeuvenU" TargetMode="External"/><Relationship Id="rId17" Type="http://schemas.openxmlformats.org/officeDocument/2006/relationships/hyperlink" Target="http://www.marinelives.org/wiki/Tools:_Textiles,_garments,_&amp;_dyes_glossary" TargetMode="External"/><Relationship Id="rId2" Type="http://schemas.openxmlformats.org/officeDocument/2006/relationships/notesSlide" Target="../notesSlides/notesSlide10.xml"/><Relationship Id="rId16" Type="http://schemas.openxmlformats.org/officeDocument/2006/relationships/hyperlink" Target="https://twitter.com/NgaPhB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witter.com/samklai" TargetMode="External"/><Relationship Id="rId11" Type="http://schemas.openxmlformats.org/officeDocument/2006/relationships/hyperlink" Target="http://discovery.nationalarchives.gov.uk/details/r/C3373895" TargetMode="External"/><Relationship Id="rId5" Type="http://schemas.openxmlformats.org/officeDocument/2006/relationships/hyperlink" Target="https://twitter.com/JoseAPerezDiez" TargetMode="External"/><Relationship Id="rId15" Type="http://schemas.openxmlformats.org/officeDocument/2006/relationships/hyperlink" Target="https://twitter.com/Marinelivesorg" TargetMode="External"/><Relationship Id="rId10" Type="http://schemas.openxmlformats.org/officeDocument/2006/relationships/hyperlink" Target="https://twitter.com/Historyscape" TargetMode="External"/><Relationship Id="rId4" Type="http://schemas.openxmlformats.org/officeDocument/2006/relationships/hyperlink" Target="http://www.gahetna.nl/collectie/archief/inventaris/gahetnascan/eadid/4.VEL/unitid/NA/aantal/20/node/c01:0.c02:15/level/file/scans-inventarispagina/2/scan-index/27/foto/NL-HaNA_4.VEL_NA_027_kaart(8)/fotouuid/a5d4d65a-df44-0439-4372-2ee16b5ce4ec" TargetMode="External"/><Relationship Id="rId9" Type="http://schemas.openxmlformats.org/officeDocument/2006/relationships/hyperlink" Target="https://twitter.com/DM_Vincenzo" TargetMode="External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rinelives.org/wiki/Tools:_Textiles,_garments,_&amp;_dyes_glossary" TargetMode="External"/><Relationship Id="rId3" Type="http://schemas.openxmlformats.org/officeDocument/2006/relationships/image" Target="../media/image12.jpg"/><Relationship Id="rId7" Type="http://schemas.openxmlformats.org/officeDocument/2006/relationships/hyperlink" Target="https://twitter.com/NgaPh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Marinelivesor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hyperlink" Target="https://twitter.com/NgaPh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witter.com/Marinelivesorg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www.marinelives.org/wiki/Tools:_Textiles,_garments,_&amp;_dyes_glossar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hyperlink" Target="http://www.marinelives.org/wiki/Tools:_Textiles,_garments,_&amp;_dyes_glossar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witter.com/NgaPhB" TargetMode="External"/><Relationship Id="rId5" Type="http://schemas.openxmlformats.org/officeDocument/2006/relationships/hyperlink" Target="https://twitter.com/Marinelivesorg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ademia.edu/6551336/Dominique_Ritze_Caecilia_Zirn_Colin_Greenstreet_Kai_Eckert_Simone_Paolo_Ponzetto_Named_Entities_in_Court_The_Marine_Lives_Corpus_May_2014_" TargetMode="External"/><Relationship Id="rId7" Type="http://schemas.openxmlformats.org/officeDocument/2006/relationships/hyperlink" Target="http://www.marinelives.org/wiki/Tools:_Textiles,_garments,_&amp;_dyes_glossar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witter.com/NgaPhB" TargetMode="External"/><Relationship Id="rId5" Type="http://schemas.openxmlformats.org/officeDocument/2006/relationships/hyperlink" Target="https://twitter.com/Marinelivesorg" TargetMode="Externa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marinelives.org/wiki/Tools:_Textiles,_garments,_&amp;_dyes_glossary" TargetMode="External"/><Relationship Id="rId5" Type="http://schemas.openxmlformats.org/officeDocument/2006/relationships/hyperlink" Target="https://twitter.com/NgaPhB" TargetMode="External"/><Relationship Id="rId4" Type="http://schemas.openxmlformats.org/officeDocument/2006/relationships/hyperlink" Target="https://twitter.com/Marinelivesor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hyperlink" Target="http://www.marinelives.org/wiki/Tools:_Textiles,_garments,_&amp;_dyes_glossar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witter.com/NgaPhB" TargetMode="External"/><Relationship Id="rId5" Type="http://schemas.openxmlformats.org/officeDocument/2006/relationships/hyperlink" Target="https://twitter.com/Marinelivesorg" TargetMode="Externa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rinelives.org/wiki/Tools:_Textiles,_garments,_&amp;_dyes_glossary" TargetMode="External"/><Relationship Id="rId5" Type="http://schemas.openxmlformats.org/officeDocument/2006/relationships/hyperlink" Target="https://twitter.com/NgaPhB" TargetMode="External"/><Relationship Id="rId4" Type="http://schemas.openxmlformats.org/officeDocument/2006/relationships/hyperlink" Target="https://twitter.com/Marinelivesor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rinelives.org/wiki/Tools:_Textiles,_garments,_&amp;_dyes_glossary" TargetMode="External"/><Relationship Id="rId3" Type="http://schemas.openxmlformats.org/officeDocument/2006/relationships/image" Target="../media/image20.emf"/><Relationship Id="rId7" Type="http://schemas.openxmlformats.org/officeDocument/2006/relationships/hyperlink" Target="https://twitter.com/NgaPh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Marinelivesorg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chronoscopic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://www.marinelives.org/wiki/Tools:_Textiles,_garments,_&amp;_dyes_glossar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NgaPhB" TargetMode="External"/><Relationship Id="rId5" Type="http://schemas.openxmlformats.org/officeDocument/2006/relationships/hyperlink" Target="https://twitter.com/Marinelivesorg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hyperlink" Target="http://www.marinelives.org/wiki/Tools:_Textiles,_garments,_&amp;_dyes_glossar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NgaPhB" TargetMode="External"/><Relationship Id="rId5" Type="http://schemas.openxmlformats.org/officeDocument/2006/relationships/hyperlink" Target="https://twitter.com/Marinelivesorg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marinelives.org/wiki/Tools:_Textiles,_garments,_&amp;_dyes_glossary" TargetMode="External"/><Relationship Id="rId5" Type="http://schemas.openxmlformats.org/officeDocument/2006/relationships/hyperlink" Target="https://twitter.com/NgaPhB" TargetMode="External"/><Relationship Id="rId4" Type="http://schemas.openxmlformats.org/officeDocument/2006/relationships/hyperlink" Target="https://twitter.com/Marinelivesor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hyperlink" Target="http://www.marinelives.org/wiki/Tools:_Textiles,_garments,_&amp;_dyes_glossar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NgaPhB" TargetMode="External"/><Relationship Id="rId5" Type="http://schemas.openxmlformats.org/officeDocument/2006/relationships/hyperlink" Target="https://twitter.com/Marinelivesorg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rinelives.org/wiki/HCA_13/68_f.1r_Annotate" TargetMode="External"/><Relationship Id="rId3" Type="http://schemas.openxmlformats.org/officeDocument/2006/relationships/image" Target="../media/image8.jpg"/><Relationship Id="rId7" Type="http://schemas.openxmlformats.org/officeDocument/2006/relationships/hyperlink" Target="http://www.marinelives.org/wiki/Tools:_Textiles,_garments,_&amp;_dyes_glossar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twitter.com/NgaPhB" TargetMode="External"/><Relationship Id="rId5" Type="http://schemas.openxmlformats.org/officeDocument/2006/relationships/hyperlink" Target="https://twitter.com/Marinelivesor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rinelives.org/wiki/Tools:_Textiles,_garments,_&amp;_dyes_glossary" TargetMode="External"/><Relationship Id="rId3" Type="http://schemas.openxmlformats.org/officeDocument/2006/relationships/image" Target="../media/image10.JPG"/><Relationship Id="rId7" Type="http://schemas.openxmlformats.org/officeDocument/2006/relationships/hyperlink" Target="https://twitter.com/NgaPh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twitter.com/Marinelivesor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1.jpg"/><Relationship Id="rId9" Type="http://schemas.openxmlformats.org/officeDocument/2006/relationships/hyperlink" Target="http://www.marinelives.org/wiki/HCA_13/68_f.1r_Annotat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hyperlink" Target="http://www.marinelives.org/wiki/Tools:_Textiles,_garments,_&amp;_dyes_glossar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NgaPhB" TargetMode="External"/><Relationship Id="rId5" Type="http://schemas.openxmlformats.org/officeDocument/2006/relationships/hyperlink" Target="https://twitter.com/Marinelivesorg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rinelives.org/wiki/Tools:_Textiles,_garments,_&amp;_dyes_glossary" TargetMode="External"/><Relationship Id="rId3" Type="http://schemas.openxmlformats.org/officeDocument/2006/relationships/image" Target="../media/image13.jpg"/><Relationship Id="rId7" Type="http://schemas.openxmlformats.org/officeDocument/2006/relationships/hyperlink" Target="https://twitter.com/NgaPh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witter.com/Marinelivesorg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www.marinelives.org/wiki/HCA_13/69_Silver_1_f.1r_Annotat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rinelives.org/wiki/HCA_13/69_Silver_9_f.1r_Annotate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12" Type="http://schemas.openxmlformats.org/officeDocument/2006/relationships/hyperlink" Target="http://www.marinelives.org/wiki/Tools:_Textiles,_garments,_&amp;_dyes_glossar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marinelives.org/wiki/HCA_13/74_f.11r_Annotate" TargetMode="External"/><Relationship Id="rId11" Type="http://schemas.openxmlformats.org/officeDocument/2006/relationships/hyperlink" Target="https://twitter.com/NgaPhB" TargetMode="External"/><Relationship Id="rId5" Type="http://schemas.openxmlformats.org/officeDocument/2006/relationships/image" Target="../media/image15.jpg"/><Relationship Id="rId10" Type="http://schemas.openxmlformats.org/officeDocument/2006/relationships/hyperlink" Target="https://twitter.com/Marinelivesorg" TargetMode="External"/><Relationship Id="rId4" Type="http://schemas.openxmlformats.org/officeDocument/2006/relationships/hyperlink" Target="http://www.marinelives.org/wiki/HCA_13/65_f.1r_Annotate" TargetMode="Externa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rinelives.org/wiki/Tools:_Textiles,_garments,_&amp;_dyes_glossary" TargetMode="External"/><Relationship Id="rId3" Type="http://schemas.openxmlformats.org/officeDocument/2006/relationships/image" Target="../media/image17.JPG"/><Relationship Id="rId7" Type="http://schemas.openxmlformats.org/officeDocument/2006/relationships/hyperlink" Target="https://twitter.com/NgaPh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witter.com/Marinelivesorg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www.marinelives.org/wiki/Silver_Ship_Witnesses_-_by_Geograph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07999" y="2082738"/>
            <a:ext cx="11176001" cy="1619252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latin typeface="Century" panose="02040604050505020304" pitchFamily="18" charset="0"/>
              </a:rPr>
              <a:t>MarineLives corpus of 17</a:t>
            </a:r>
            <a:r>
              <a:rPr lang="en-US" sz="4200" baseline="30000" dirty="0">
                <a:latin typeface="Century" panose="02040604050505020304" pitchFamily="18" charset="0"/>
              </a:rPr>
              <a:t>th</a:t>
            </a:r>
            <a:r>
              <a:rPr lang="en-US" sz="4200" dirty="0">
                <a:latin typeface="Century" panose="02040604050505020304" pitchFamily="18" charset="0"/>
              </a:rPr>
              <a:t> century legal records.</a:t>
            </a:r>
            <a:br>
              <a:rPr lang="en-US" sz="3600" dirty="0">
                <a:latin typeface="Century" panose="02040604050505020304" pitchFamily="18" charset="0"/>
              </a:rPr>
            </a:br>
            <a:r>
              <a:rPr lang="en-US" sz="3100" dirty="0">
                <a:latin typeface="Century" panose="02040604050505020304" pitchFamily="18" charset="0"/>
              </a:rPr>
              <a:t>An example of cross-disciplinary reuse of </a:t>
            </a:r>
            <a:br>
              <a:rPr lang="en-US" sz="3100" dirty="0">
                <a:latin typeface="Century" panose="02040604050505020304" pitchFamily="18" charset="0"/>
              </a:rPr>
            </a:br>
            <a:r>
              <a:rPr lang="en-US" sz="3100" dirty="0">
                <a:latin typeface="Century" panose="02040604050505020304" pitchFamily="18" charset="0"/>
              </a:rPr>
              <a:t>structured &amp; semi-structured corpora</a:t>
            </a:r>
            <a:endParaRPr lang="fr-FR" sz="3600" dirty="0">
              <a:latin typeface="Century" panose="02040604050505020304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0729" y="4158219"/>
            <a:ext cx="4257630" cy="1285875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b="1" dirty="0">
                <a:latin typeface="Arial Narrow" panose="020B0606020202030204" pitchFamily="34" charset="0"/>
              </a:rPr>
              <a:t>Nga Bellis-Phan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sz="2000" dirty="0">
                <a:latin typeface="Arial Narrow" panose="020B0606020202030204" pitchFamily="34" charset="0"/>
              </a:rPr>
              <a:t>PhD candidate in Legal </a:t>
            </a:r>
            <a:r>
              <a:rPr lang="fr-FR" sz="2000" dirty="0" err="1">
                <a:latin typeface="Arial Narrow" panose="020B0606020202030204" pitchFamily="34" charset="0"/>
              </a:rPr>
              <a:t>History</a:t>
            </a:r>
            <a:endParaRPr lang="fr-FR" sz="2000" dirty="0">
              <a:latin typeface="Arial Narrow" panose="020B0606020202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sz="2000" dirty="0">
                <a:latin typeface="Arial Narrow" panose="020B0606020202030204" pitchFamily="34" charset="0"/>
              </a:rPr>
              <a:t>Institute of Legal </a:t>
            </a:r>
            <a:r>
              <a:rPr lang="fr-FR" sz="2000" dirty="0" err="1">
                <a:latin typeface="Arial Narrow" panose="020B0606020202030204" pitchFamily="34" charset="0"/>
              </a:rPr>
              <a:t>History</a:t>
            </a:r>
            <a:r>
              <a:rPr lang="fr-FR" sz="2000" dirty="0">
                <a:latin typeface="Arial Narrow" panose="020B0606020202030204" pitchFamily="34" charset="0"/>
              </a:rPr>
              <a:t> - </a:t>
            </a:r>
            <a:r>
              <a:rPr lang="fr-FR" sz="2000" dirty="0" err="1">
                <a:latin typeface="Arial Narrow" panose="020B0606020202030204" pitchFamily="34" charset="0"/>
              </a:rPr>
              <a:t>University</a:t>
            </a:r>
            <a:r>
              <a:rPr lang="fr-FR" sz="2000" dirty="0">
                <a:latin typeface="Arial Narrow" panose="020B0606020202030204" pitchFamily="34" charset="0"/>
              </a:rPr>
              <a:t> Paris 2 (Paris, France)</a:t>
            </a:r>
          </a:p>
          <a:p>
            <a:pPr algn="just"/>
            <a:endParaRPr lang="fr-FR" sz="2000" dirty="0"/>
          </a:p>
        </p:txBody>
      </p:sp>
      <p:sp>
        <p:nvSpPr>
          <p:cNvPr id="8" name="Sous-titre 2"/>
          <p:cNvSpPr txBox="1">
            <a:spLocks/>
          </p:cNvSpPr>
          <p:nvPr/>
        </p:nvSpPr>
        <p:spPr>
          <a:xfrm>
            <a:off x="1523999" y="1366124"/>
            <a:ext cx="9144000" cy="3429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 Old Face" panose="02020602080505020303" pitchFamily="18" charset="0"/>
                <a:ea typeface="+mn-ea"/>
                <a:cs typeface="+mn-cs"/>
              </a:rPr>
              <a:t>6-8 June 2018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96565F4-1119-4FFA-999C-AB46F813B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04" y="5444092"/>
            <a:ext cx="2362156" cy="24153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8EAF782-63DE-485B-B9D2-105BFEF096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86" y="5444093"/>
            <a:ext cx="1827118" cy="697765"/>
          </a:xfrm>
          <a:prstGeom prst="rect">
            <a:avLst/>
          </a:prstGeom>
        </p:spPr>
      </p:pic>
      <p:sp>
        <p:nvSpPr>
          <p:cNvPr id="11" name="Sous-titre 2">
            <a:extLst>
              <a:ext uri="{FF2B5EF4-FFF2-40B4-BE49-F238E27FC236}">
                <a16:creationId xmlns:a16="http://schemas.microsoft.com/office/drawing/2014/main" id="{182445B0-5D59-46D8-AC2F-B89E75ADD7A2}"/>
              </a:ext>
            </a:extLst>
          </p:cNvPr>
          <p:cNvSpPr txBox="1">
            <a:spLocks/>
          </p:cNvSpPr>
          <p:nvPr/>
        </p:nvSpPr>
        <p:spPr>
          <a:xfrm>
            <a:off x="6789315" y="4158219"/>
            <a:ext cx="4257630" cy="128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b="1" dirty="0">
                <a:latin typeface="Arial Narrow" panose="020B0606020202030204" pitchFamily="34" charset="0"/>
              </a:rPr>
              <a:t>Colin </a:t>
            </a:r>
            <a:r>
              <a:rPr lang="fr-FR" b="1" dirty="0" err="1">
                <a:latin typeface="Arial Narrow" panose="020B0606020202030204" pitchFamily="34" charset="0"/>
              </a:rPr>
              <a:t>Greenstreet</a:t>
            </a:r>
            <a:r>
              <a:rPr lang="fr-FR" b="1" dirty="0">
                <a:latin typeface="Arial Narrow" panose="020B0606020202030204" pitchFamily="34" charset="0"/>
              </a:rPr>
              <a:t>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sz="2000" dirty="0">
                <a:latin typeface="Arial Narrow" panose="020B0606020202030204" pitchFamily="34" charset="0"/>
              </a:rPr>
              <a:t>Co-</a:t>
            </a:r>
            <a:r>
              <a:rPr lang="fr-FR" sz="2000" dirty="0" err="1">
                <a:latin typeface="Arial Narrow" panose="020B0606020202030204" pitchFamily="34" charset="0"/>
              </a:rPr>
              <a:t>founder</a:t>
            </a:r>
            <a:r>
              <a:rPr lang="fr-FR" sz="2000" dirty="0">
                <a:latin typeface="Arial Narrow" panose="020B0606020202030204" pitchFamily="34" charset="0"/>
              </a:rPr>
              <a:t> and Co-</a:t>
            </a:r>
            <a:r>
              <a:rPr lang="fr-FR" sz="2000" dirty="0" err="1">
                <a:latin typeface="Arial Narrow" panose="020B0606020202030204" pitchFamily="34" charset="0"/>
              </a:rPr>
              <a:t>director</a:t>
            </a:r>
            <a:r>
              <a:rPr lang="fr-FR" sz="2000" dirty="0">
                <a:latin typeface="Arial Narrow" panose="020B0606020202030204" pitchFamily="34" charset="0"/>
              </a:rPr>
              <a:t> of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sz="2000" dirty="0">
                <a:latin typeface="Arial Narrow" panose="020B0606020202030204" pitchFamily="34" charset="0"/>
              </a:rPr>
              <a:t>MarineLives (London, United </a:t>
            </a:r>
            <a:r>
              <a:rPr lang="fr-FR" sz="2000" dirty="0" err="1">
                <a:latin typeface="Arial Narrow" panose="020B0606020202030204" pitchFamily="34" charset="0"/>
              </a:rPr>
              <a:t>Kingdom</a:t>
            </a:r>
            <a:r>
              <a:rPr lang="fr-FR" sz="2000" dirty="0">
                <a:latin typeface="Arial Narrow" panose="020B0606020202030204" pitchFamily="34" charset="0"/>
              </a:rPr>
              <a:t>)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fr-FR" sz="2000" dirty="0">
              <a:latin typeface="Arial Narrow" panose="020B0606020202030204" pitchFamily="34" charset="0"/>
            </a:endParaRPr>
          </a:p>
          <a:p>
            <a:pPr algn="just"/>
            <a:endParaRPr lang="fr-FR" sz="2000" dirty="0"/>
          </a:p>
        </p:txBody>
      </p:sp>
      <p:pic>
        <p:nvPicPr>
          <p:cNvPr id="6" name="Image 5" descr="Une image contenant clipart&#10;&#10;Description générée avec un niveau de confiance très élevé">
            <a:extLst>
              <a:ext uri="{FF2B5EF4-FFF2-40B4-BE49-F238E27FC236}">
                <a16:creationId xmlns:a16="http://schemas.microsoft.com/office/drawing/2014/main" id="{7FFB1BEB-12AA-4A9D-BD0E-E17EC496E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81" y="344661"/>
            <a:ext cx="3682836" cy="1006642"/>
          </a:xfrm>
          <a:prstGeom prst="rect">
            <a:avLst/>
          </a:prstGeom>
        </p:spPr>
      </p:pic>
      <p:pic>
        <p:nvPicPr>
          <p:cNvPr id="15" name="Image 14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88AB7651-61F4-461C-9480-55D79BC79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90A7F6D-0F54-4DA6-84D3-52D81EA60193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8D586F-8B20-445F-B4CE-8B39C9306AD8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57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6"/>
    </mc:Choice>
    <mc:Fallback xmlns="">
      <p:transition spd="slow" advTm="32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CCB101-C4E3-4051-92BB-9989B5F5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Complex</a:t>
            </a:r>
            <a:r>
              <a:rPr lang="fr-FR" dirty="0"/>
              <a:t> case </a:t>
            </a:r>
            <a:r>
              <a:rPr lang="fr-FR" dirty="0" err="1"/>
              <a:t>studies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3DA1D32-2602-4F16-A605-BDABB8D8100C}"/>
              </a:ext>
            </a:extLst>
          </p:cNvPr>
          <p:cNvSpPr txBox="1"/>
          <p:nvPr/>
        </p:nvSpPr>
        <p:spPr>
          <a:xfrm>
            <a:off x="885200" y="1281391"/>
            <a:ext cx="808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/>
              <a:t>International </a:t>
            </a:r>
            <a:r>
              <a:rPr lang="fr-FR" sz="2000" i="1" dirty="0" err="1"/>
              <a:t>research</a:t>
            </a:r>
            <a:r>
              <a:rPr lang="fr-FR" sz="2000" i="1" dirty="0"/>
              <a:t> network on the ‘</a:t>
            </a:r>
            <a:r>
              <a:rPr lang="fr-FR" sz="2000" i="1" dirty="0" err="1"/>
              <a:t>Three</a:t>
            </a:r>
            <a:r>
              <a:rPr lang="fr-FR" sz="2000" i="1" dirty="0"/>
              <a:t> </a:t>
            </a:r>
            <a:r>
              <a:rPr lang="fr-FR" sz="2000" i="1" dirty="0" err="1"/>
              <a:t>Silver</a:t>
            </a:r>
            <a:r>
              <a:rPr lang="fr-FR" sz="2000" i="1" dirty="0"/>
              <a:t> </a:t>
            </a:r>
            <a:r>
              <a:rPr lang="fr-FR" sz="2000" i="1" dirty="0" err="1"/>
              <a:t>Ships</a:t>
            </a:r>
            <a:r>
              <a:rPr lang="fr-FR" sz="2000" i="1" dirty="0"/>
              <a:t>’ case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E0073D-8B64-4230-939C-25292A9F1F92}"/>
              </a:ext>
            </a:extLst>
          </p:cNvPr>
          <p:cNvSpPr txBox="1"/>
          <p:nvPr/>
        </p:nvSpPr>
        <p:spPr>
          <a:xfrm>
            <a:off x="752475" y="2581989"/>
            <a:ext cx="4019550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Collaborative </a:t>
            </a:r>
            <a:r>
              <a:rPr lang="fr-FR" b="1" dirty="0" err="1"/>
              <a:t>research</a:t>
            </a:r>
            <a:r>
              <a:rPr lang="fr-FR" b="1" dirty="0"/>
              <a:t>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Dr Richard Blakemore (</a:t>
            </a:r>
            <a:r>
              <a:rPr lang="fr-FR" dirty="0" err="1"/>
              <a:t>England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Dr John Davies (Wales)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Sara Fox (Wales)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Colin </a:t>
            </a:r>
            <a:r>
              <a:rPr lang="fr-FR" dirty="0" err="1"/>
              <a:t>Greenstreet</a:t>
            </a:r>
            <a:r>
              <a:rPr lang="fr-FR" dirty="0"/>
              <a:t> (</a:t>
            </a:r>
            <a:r>
              <a:rPr lang="fr-FR" dirty="0" err="1"/>
              <a:t>England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Dr Philip </a:t>
            </a:r>
            <a:r>
              <a:rPr lang="fr-FR" dirty="0" err="1"/>
              <a:t>Hnatkovich</a:t>
            </a:r>
            <a:r>
              <a:rPr lang="fr-FR" dirty="0"/>
              <a:t> (United States)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Sara Kerr (Ireland)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Dr </a:t>
            </a:r>
            <a:r>
              <a:rPr lang="fr-FR" dirty="0" err="1"/>
              <a:t>Shavana</a:t>
            </a:r>
            <a:r>
              <a:rPr lang="fr-FR" dirty="0"/>
              <a:t> Musa (</a:t>
            </a:r>
            <a:r>
              <a:rPr lang="fr-FR" dirty="0" err="1"/>
              <a:t>England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Nga Bellis-Phan (France)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1B15563-ABDC-43C9-9D6B-5FE93D126BCD}"/>
              </a:ext>
            </a:extLst>
          </p:cNvPr>
          <p:cNvSpPr txBox="1"/>
          <p:nvPr/>
        </p:nvSpPr>
        <p:spPr>
          <a:xfrm>
            <a:off x="4772025" y="1690688"/>
            <a:ext cx="68960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welcome input from scholars and enthusiasts and are committed to the full acknowledgement of all such input in our planned research outputs.</a:t>
            </a:r>
            <a:r>
              <a:rPr lang="en-US" dirty="0"/>
              <a:t> </a:t>
            </a:r>
          </a:p>
          <a:p>
            <a:r>
              <a:rPr lang="en-US" sz="1400" dirty="0"/>
              <a:t>To date we have received help from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Professor Steve Murdoch (source suggestions on civil law in Louvain; and on Hamburg connection)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@_</a:t>
            </a:r>
            <a:r>
              <a:rPr lang="en-US" sz="1400" dirty="0" err="1">
                <a:hlinkClick r:id="rId3"/>
              </a:rPr>
              <a:t>mapnut</a:t>
            </a:r>
            <a:r>
              <a:rPr lang="en-US" sz="1400" dirty="0"/>
              <a:t>: Identified </a:t>
            </a:r>
            <a:r>
              <a:rPr lang="en-US" sz="1400" dirty="0">
                <a:hlinkClick r:id="rId4"/>
              </a:rPr>
              <a:t>Pieter </a:t>
            </a:r>
            <a:r>
              <a:rPr lang="en-US" sz="1400" dirty="0" err="1">
                <a:hlinkClick r:id="rId4"/>
              </a:rPr>
              <a:t>Goos</a:t>
            </a:r>
            <a:r>
              <a:rPr lang="en-US" sz="1400" dirty="0">
                <a:hlinkClick r:id="rId4"/>
              </a:rPr>
              <a:t> map of Flanders from 1666 showing Ostend and Dunkirk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José A. Pérez </a:t>
            </a:r>
            <a:r>
              <a:rPr lang="en-US" sz="1400" dirty="0" err="1"/>
              <a:t>Díez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@</a:t>
            </a:r>
            <a:r>
              <a:rPr lang="en-US" sz="1400" dirty="0" err="1">
                <a:hlinkClick r:id="rId5"/>
              </a:rPr>
              <a:t>JoseAPerezDiez</a:t>
            </a:r>
            <a:r>
              <a:rPr lang="en-US" sz="1400" dirty="0"/>
              <a:t>: Offer to transcribe Spanish language letter from Don Alonso de Cardenas to Council of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Dr Kathrin </a:t>
            </a:r>
            <a:r>
              <a:rPr lang="en-US" sz="1400" dirty="0" err="1"/>
              <a:t>Zickermann</a:t>
            </a:r>
            <a:r>
              <a:rPr lang="en-US" sz="1400" dirty="0"/>
              <a:t>: Help on German aspects of the case, including primary and secondary sources on Hamburg/Iberian, and Hamburg/English trade and commercial diplomatic 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Sam </a:t>
            </a:r>
            <a:r>
              <a:rPr lang="en-US" sz="1400" dirty="0" err="1"/>
              <a:t>Kaislaniemi</a:t>
            </a:r>
            <a:r>
              <a:rPr lang="en-US" sz="1400" dirty="0"/>
              <a:t> </a:t>
            </a:r>
            <a:r>
              <a:rPr lang="en-US" sz="1400" dirty="0">
                <a:hlinkClick r:id="rId6"/>
              </a:rPr>
              <a:t>@</a:t>
            </a:r>
            <a:r>
              <a:rPr lang="en-US" sz="1400" dirty="0" err="1">
                <a:hlinkClick r:id="rId6"/>
              </a:rPr>
              <a:t>samklai</a:t>
            </a:r>
            <a:r>
              <a:rPr lang="en-US" sz="1400" dirty="0"/>
              <a:t>: Offer to help on correspondence times Dunkirk to Cadiz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Dr Sara Barker </a:t>
            </a:r>
            <a:r>
              <a:rPr lang="en-US" sz="1400" dirty="0">
                <a:hlinkClick r:id="rId7"/>
              </a:rPr>
              <a:t>@</a:t>
            </a:r>
            <a:r>
              <a:rPr lang="en-US" sz="1400" dirty="0" err="1">
                <a:hlinkClick r:id="rId7"/>
              </a:rPr>
              <a:t>DrSKBarker</a:t>
            </a:r>
            <a:r>
              <a:rPr lang="en-US" sz="1400" dirty="0"/>
              <a:t>: Input on correspondence times Dunkirk to Cadiz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Harry </a:t>
            </a:r>
            <a:r>
              <a:rPr lang="en-US" sz="1400" dirty="0" err="1"/>
              <a:t>Perton</a:t>
            </a:r>
            <a:r>
              <a:rPr lang="en-US" sz="1400" dirty="0"/>
              <a:t> </a:t>
            </a:r>
            <a:r>
              <a:rPr lang="en-US" sz="1400" dirty="0">
                <a:hlinkClick r:id="rId8"/>
              </a:rPr>
              <a:t>@</a:t>
            </a:r>
            <a:r>
              <a:rPr lang="en-US" sz="1400" dirty="0" err="1">
                <a:hlinkClick r:id="rId8"/>
              </a:rPr>
              <a:t>Gelkinghe</a:t>
            </a:r>
            <a:r>
              <a:rPr lang="en-US" sz="1400" dirty="0"/>
              <a:t>: Input on correspondence times Dunkirk to Cadiz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Vincenzo DM </a:t>
            </a:r>
            <a:r>
              <a:rPr lang="en-US" sz="1400" dirty="0">
                <a:hlinkClick r:id="rId9"/>
              </a:rPr>
              <a:t>@</a:t>
            </a:r>
            <a:r>
              <a:rPr lang="en-US" sz="1400" dirty="0" err="1">
                <a:hlinkClick r:id="rId9"/>
              </a:rPr>
              <a:t>DM_Vincenzo</a:t>
            </a:r>
            <a:r>
              <a:rPr lang="en-US" sz="1400" dirty="0"/>
              <a:t>: Suggestions regarding sources for Archduke Leopold Willem and </a:t>
            </a:r>
            <a:r>
              <a:rPr lang="en-US" sz="1400" dirty="0" err="1"/>
              <a:t>Simanacas</a:t>
            </a:r>
            <a:r>
              <a:rPr lang="en-US" sz="1400" dirty="0"/>
              <a:t> archives in </a:t>
            </a:r>
            <a:r>
              <a:rPr lang="en-US" sz="1400" dirty="0" err="1"/>
              <a:t>Valladodid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Ruth Selman </a:t>
            </a:r>
            <a:r>
              <a:rPr lang="en-US" sz="1400" dirty="0">
                <a:hlinkClick r:id="rId10"/>
              </a:rPr>
              <a:t>@</a:t>
            </a:r>
            <a:r>
              <a:rPr lang="en-US" sz="1400" dirty="0" err="1">
                <a:hlinkClick r:id="rId10"/>
              </a:rPr>
              <a:t>Historyscape</a:t>
            </a:r>
            <a:r>
              <a:rPr lang="en-US" sz="1400" dirty="0"/>
              <a:t>: Identified </a:t>
            </a:r>
            <a:r>
              <a:rPr lang="en-US" sz="1400" dirty="0">
                <a:hlinkClick r:id="rId11"/>
              </a:rPr>
              <a:t>correspondence of Don Alonso de Cardenas</a:t>
            </a:r>
            <a:r>
              <a:rPr lang="en-US" sz="1400" dirty="0"/>
              <a:t> at TNA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12"/>
              </a:rPr>
              <a:t>@</a:t>
            </a:r>
            <a:r>
              <a:rPr lang="en-US" sz="1400" dirty="0" err="1">
                <a:hlinkClick r:id="rId12"/>
              </a:rPr>
              <a:t>LeuvenU</a:t>
            </a:r>
            <a:r>
              <a:rPr lang="en-US" sz="1400" dirty="0"/>
              <a:t>: Suggested University of Leuven archival contact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8DD62A0-B51F-43DE-9148-45B8DD10CADF}"/>
              </a:ext>
            </a:extLst>
          </p:cNvPr>
          <p:cNvSpPr txBox="1"/>
          <p:nvPr/>
        </p:nvSpPr>
        <p:spPr>
          <a:xfrm>
            <a:off x="657225" y="566580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→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Silver</a:t>
            </a:r>
            <a:r>
              <a:rPr lang="fr-FR" dirty="0"/>
              <a:t> </a:t>
            </a:r>
            <a:r>
              <a:rPr lang="fr-FR" dirty="0" err="1"/>
              <a:t>Ships</a:t>
            </a:r>
            <a:r>
              <a:rPr lang="fr-FR" dirty="0"/>
              <a:t> </a:t>
            </a:r>
            <a:r>
              <a:rPr lang="fr-FR" dirty="0" err="1"/>
              <a:t>case’s</a:t>
            </a:r>
            <a:r>
              <a:rPr lang="fr-FR" dirty="0"/>
              <a:t> </a:t>
            </a:r>
            <a:r>
              <a:rPr lang="fr-FR" dirty="0">
                <a:hlinkClick r:id="rId13"/>
              </a:rPr>
              <a:t>main page</a:t>
            </a:r>
            <a:endParaRPr lang="fr-FR" dirty="0"/>
          </a:p>
        </p:txBody>
      </p:sp>
      <p:pic>
        <p:nvPicPr>
          <p:cNvPr id="10" name="Image 9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CA3E058D-626C-4DDF-9D65-FAB9785C26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0A95188-7731-4FFB-862E-A86EE6393922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EEFA983-0D6E-4ED1-8E9E-B0C66FC83647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605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C4F0061F-4C6D-4D19-92D3-186C4BC6B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07" r="1" b="28598"/>
          <a:stretch/>
        </p:blipFill>
        <p:spPr>
          <a:xfrm>
            <a:off x="-23555" y="0"/>
            <a:ext cx="12192000" cy="6855958"/>
          </a:xfrm>
          <a:prstGeom prst="rect">
            <a:avLst/>
          </a:prstGeom>
        </p:spPr>
      </p:pic>
      <p:sp>
        <p:nvSpPr>
          <p:cNvPr id="33" name="Freeform: Shape 30">
            <a:extLst>
              <a:ext uri="{FF2B5EF4-FFF2-40B4-BE49-F238E27FC236}">
                <a16:creationId xmlns:a16="http://schemas.microsoft.com/office/drawing/2014/main" id="{F72D119F-8562-42DA-AE9A-70D44FDCF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 descr="Une image contenant capture d’écran, texte&#10;&#10;Description générée avec un niveau de confiance très élevé">
            <a:extLst>
              <a:ext uri="{FF2B5EF4-FFF2-40B4-BE49-F238E27FC236}">
                <a16:creationId xmlns:a16="http://schemas.microsoft.com/office/drawing/2014/main" id="{44CC590E-EAD5-4310-A0E9-C56307354E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06" r="15560" b="1"/>
          <a:stretch/>
        </p:blipFill>
        <p:spPr>
          <a:xfrm>
            <a:off x="2" y="2"/>
            <a:ext cx="5234519" cy="621062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66FA924-0973-4E24-BD5B-5BC0B98CE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Corpus Linguistics &amp; Historical Linguistics</a:t>
            </a:r>
          </a:p>
        </p:txBody>
      </p:sp>
      <p:pic>
        <p:nvPicPr>
          <p:cNvPr id="21" name="Image 20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6EA11A0D-2182-41A6-808F-27B3766C2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66132E2-6E3A-4F5B-9A82-80B3772CA715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ABB0A38-E19E-44C3-9A3A-CAC1740F40D4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539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121CED-FC8F-4482-BB94-ABB3DCC89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Historical</a:t>
            </a:r>
            <a:r>
              <a:rPr lang="fr-FR" dirty="0"/>
              <a:t> </a:t>
            </a:r>
            <a:r>
              <a:rPr lang="fr-FR" dirty="0" err="1"/>
              <a:t>evolution</a:t>
            </a:r>
            <a:r>
              <a:rPr lang="fr-FR" dirty="0"/>
              <a:t> of </a:t>
            </a:r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F7B7E43-93FC-4B09-B338-3D93A3B55A2E}"/>
              </a:ext>
            </a:extLst>
          </p:cNvPr>
          <p:cNvSpPr txBox="1"/>
          <p:nvPr/>
        </p:nvSpPr>
        <p:spPr>
          <a:xfrm>
            <a:off x="885200" y="1281391"/>
            <a:ext cx="808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err="1"/>
              <a:t>Development</a:t>
            </a:r>
            <a:r>
              <a:rPr lang="fr-FR" sz="2000" i="1" dirty="0"/>
              <a:t> of </a:t>
            </a:r>
            <a:r>
              <a:rPr lang="fr-FR" sz="2000" i="1" dirty="0" err="1"/>
              <a:t>Glossaries</a:t>
            </a:r>
            <a:endParaRPr lang="fr-FR" sz="2000" i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3C7568-68B7-4A4A-98B0-5918DA87FC0A}"/>
              </a:ext>
            </a:extLst>
          </p:cNvPr>
          <p:cNvSpPr txBox="1"/>
          <p:nvPr/>
        </p:nvSpPr>
        <p:spPr>
          <a:xfrm>
            <a:off x="2372810" y="1689826"/>
            <a:ext cx="520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Textile, </a:t>
            </a:r>
            <a:r>
              <a:rPr lang="fr-FR" dirty="0" err="1"/>
              <a:t>Garments</a:t>
            </a:r>
            <a:r>
              <a:rPr lang="fr-FR" dirty="0"/>
              <a:t> and </a:t>
            </a:r>
            <a:r>
              <a:rPr lang="fr-FR" dirty="0" err="1"/>
              <a:t>Dyestuffs</a:t>
            </a:r>
            <a:r>
              <a:rPr lang="fr-FR" dirty="0"/>
              <a:t> </a:t>
            </a:r>
            <a:r>
              <a:rPr lang="fr-FR" dirty="0" err="1"/>
              <a:t>Glossary</a:t>
            </a:r>
            <a:endParaRPr lang="fr-FR" dirty="0"/>
          </a:p>
        </p:txBody>
      </p:sp>
      <p:pic>
        <p:nvPicPr>
          <p:cNvPr id="6" name="Image 5" descr="Une image contenant capture d’écran, texte&#10;&#10;Description générée avec un niveau de confiance très élevé">
            <a:extLst>
              <a:ext uri="{FF2B5EF4-FFF2-40B4-BE49-F238E27FC236}">
                <a16:creationId xmlns:a16="http://schemas.microsoft.com/office/drawing/2014/main" id="{060539B6-9DCA-45E5-BA0F-5C94545DE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9" y="2022513"/>
            <a:ext cx="9408361" cy="447036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59B3447-E92D-4B9B-85B6-0AEA1FE1F641}"/>
              </a:ext>
            </a:extLst>
          </p:cNvPr>
          <p:cNvSpPr txBox="1"/>
          <p:nvPr/>
        </p:nvSpPr>
        <p:spPr>
          <a:xfrm>
            <a:off x="8613412" y="1689826"/>
            <a:ext cx="3127839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Ca. 1050 </a:t>
            </a:r>
            <a:r>
              <a:rPr lang="fr-FR" sz="2800" dirty="0" err="1"/>
              <a:t>terms</a:t>
            </a: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34 </a:t>
            </a:r>
            <a:r>
              <a:rPr lang="fr-FR" sz="2800" dirty="0" err="1"/>
              <a:t>contributors</a:t>
            </a: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600 </a:t>
            </a:r>
            <a:r>
              <a:rPr lang="fr-FR" sz="2800" dirty="0" err="1"/>
              <a:t>footnotes</a:t>
            </a:r>
            <a:r>
              <a:rPr lang="fr-FR" sz="2800" dirty="0"/>
              <a:t> </a:t>
            </a:r>
            <a:r>
              <a:rPr lang="fr-FR" sz="2800" dirty="0" err="1"/>
              <a:t>linked</a:t>
            </a:r>
            <a:r>
              <a:rPr lang="fr-FR" sz="2800" dirty="0"/>
              <a:t> to sources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7B9DAF-3C56-4101-B8CE-EF67AF126BA5}"/>
              </a:ext>
            </a:extLst>
          </p:cNvPr>
          <p:cNvSpPr txBox="1"/>
          <p:nvPr/>
        </p:nvSpPr>
        <p:spPr>
          <a:xfrm>
            <a:off x="9982200" y="3629966"/>
            <a:ext cx="195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→ Link to </a:t>
            </a:r>
            <a:r>
              <a:rPr lang="fr-FR" dirty="0" err="1">
                <a:hlinkClick r:id="rId4"/>
              </a:rPr>
              <a:t>glossary</a:t>
            </a:r>
            <a:endParaRPr lang="fr-FR" dirty="0"/>
          </a:p>
        </p:txBody>
      </p:sp>
      <p:pic>
        <p:nvPicPr>
          <p:cNvPr id="12" name="Image 11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79799A88-6A61-43BB-B38E-5C0A781F8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899DB3D-A85A-42F8-8552-4F7C4AF7AADB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78C286E-CDF2-4B61-BB19-B4D96237139E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878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journal, texte&#10;&#10;Description générée avec un niveau de confiance très élevé">
            <a:extLst>
              <a:ext uri="{FF2B5EF4-FFF2-40B4-BE49-F238E27FC236}">
                <a16:creationId xmlns:a16="http://schemas.microsoft.com/office/drawing/2014/main" id="{57C96F00-8C42-4B05-9F96-343189D28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04" y="1511823"/>
            <a:ext cx="5905500" cy="49339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BB2AFFD-170D-4290-BA51-BBE810459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367" y="186260"/>
            <a:ext cx="10515600" cy="1325563"/>
          </a:xfrm>
        </p:spPr>
        <p:txBody>
          <a:bodyPr/>
          <a:lstStyle/>
          <a:p>
            <a:r>
              <a:rPr lang="fr-FR" dirty="0" err="1"/>
              <a:t>Historical</a:t>
            </a:r>
            <a:r>
              <a:rPr lang="fr-FR" dirty="0"/>
              <a:t> </a:t>
            </a:r>
            <a:r>
              <a:rPr lang="fr-FR" dirty="0" err="1"/>
              <a:t>evolution</a:t>
            </a:r>
            <a:r>
              <a:rPr lang="fr-FR" dirty="0"/>
              <a:t> of </a:t>
            </a:r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9B91E97-1BE9-492F-AB95-5BD2576757E1}"/>
              </a:ext>
            </a:extLst>
          </p:cNvPr>
          <p:cNvSpPr txBox="1"/>
          <p:nvPr/>
        </p:nvSpPr>
        <p:spPr>
          <a:xfrm>
            <a:off x="717367" y="1102526"/>
            <a:ext cx="808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err="1"/>
              <a:t>Development</a:t>
            </a:r>
            <a:r>
              <a:rPr lang="fr-FR" sz="2000" i="1" dirty="0"/>
              <a:t> of </a:t>
            </a:r>
            <a:r>
              <a:rPr lang="fr-FR" sz="2000" i="1" dirty="0" err="1"/>
              <a:t>Glossaries</a:t>
            </a:r>
            <a:endParaRPr lang="fr-FR" sz="2000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16F900-2621-45B9-B894-B319C6DDD0FB}"/>
              </a:ext>
            </a:extLst>
          </p:cNvPr>
          <p:cNvSpPr txBox="1"/>
          <p:nvPr/>
        </p:nvSpPr>
        <p:spPr>
          <a:xfrm>
            <a:off x="7824484" y="4487172"/>
            <a:ext cx="3408745" cy="9233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Entry </a:t>
            </a:r>
            <a:r>
              <a:rPr lang="fr-FR" dirty="0" err="1"/>
              <a:t>enriched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inputs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a Twitter call for help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5A3A05-10C2-4C1E-BA2B-5E4B1C621DA7}"/>
              </a:ext>
            </a:extLst>
          </p:cNvPr>
          <p:cNvSpPr/>
          <p:nvPr/>
        </p:nvSpPr>
        <p:spPr>
          <a:xfrm>
            <a:off x="3750197" y="3429000"/>
            <a:ext cx="1169044" cy="2228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575926-EF15-4AD0-98AB-7C94C352AD04}"/>
              </a:ext>
            </a:extLst>
          </p:cNvPr>
          <p:cNvSpPr/>
          <p:nvPr/>
        </p:nvSpPr>
        <p:spPr>
          <a:xfrm>
            <a:off x="741503" y="4652052"/>
            <a:ext cx="1083459" cy="2228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427FC9-3490-4CD8-9BB6-6A9580AF70D6}"/>
              </a:ext>
            </a:extLst>
          </p:cNvPr>
          <p:cNvSpPr/>
          <p:nvPr/>
        </p:nvSpPr>
        <p:spPr>
          <a:xfrm>
            <a:off x="3590790" y="5539445"/>
            <a:ext cx="969636" cy="2228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630B5-9FCB-4BE6-9DC6-B53E9A81B51F}"/>
              </a:ext>
            </a:extLst>
          </p:cNvPr>
          <p:cNvSpPr/>
          <p:nvPr/>
        </p:nvSpPr>
        <p:spPr>
          <a:xfrm>
            <a:off x="5641428" y="5900189"/>
            <a:ext cx="765159" cy="2170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E31F70-8BEE-40E4-8FD9-895E8DA3318D}"/>
              </a:ext>
            </a:extLst>
          </p:cNvPr>
          <p:cNvSpPr/>
          <p:nvPr/>
        </p:nvSpPr>
        <p:spPr>
          <a:xfrm>
            <a:off x="776237" y="6058376"/>
            <a:ext cx="765159" cy="2170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D22DDD-00CB-49D0-9311-C1E3A96DA0AA}"/>
              </a:ext>
            </a:extLst>
          </p:cNvPr>
          <p:cNvSpPr/>
          <p:nvPr/>
        </p:nvSpPr>
        <p:spPr>
          <a:xfrm>
            <a:off x="720294" y="5377402"/>
            <a:ext cx="765159" cy="2170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A3A9FC-444A-46DC-846E-8AF1370FAC31}"/>
              </a:ext>
            </a:extLst>
          </p:cNvPr>
          <p:cNvSpPr/>
          <p:nvPr/>
        </p:nvSpPr>
        <p:spPr>
          <a:xfrm>
            <a:off x="5485205" y="5160370"/>
            <a:ext cx="765159" cy="2170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ccolade fermante 18">
            <a:extLst>
              <a:ext uri="{FF2B5EF4-FFF2-40B4-BE49-F238E27FC236}">
                <a16:creationId xmlns:a16="http://schemas.microsoft.com/office/drawing/2014/main" id="{3748D363-1F28-49B3-B75C-389FAE131F8D}"/>
              </a:ext>
            </a:extLst>
          </p:cNvPr>
          <p:cNvSpPr/>
          <p:nvPr/>
        </p:nvSpPr>
        <p:spPr>
          <a:xfrm>
            <a:off x="6840638" y="1502636"/>
            <a:ext cx="405114" cy="1848235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ccolade fermante 19">
            <a:extLst>
              <a:ext uri="{FF2B5EF4-FFF2-40B4-BE49-F238E27FC236}">
                <a16:creationId xmlns:a16="http://schemas.microsoft.com/office/drawing/2014/main" id="{AA4729E5-66FC-4803-9716-01CE9533CF28}"/>
              </a:ext>
            </a:extLst>
          </p:cNvPr>
          <p:cNvSpPr/>
          <p:nvPr/>
        </p:nvSpPr>
        <p:spPr>
          <a:xfrm>
            <a:off x="6842569" y="3429000"/>
            <a:ext cx="405114" cy="2937076"/>
          </a:xfrm>
          <a:prstGeom prst="righ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06E9120-88B4-4D14-BF15-8A12BFCD9DEF}"/>
              </a:ext>
            </a:extLst>
          </p:cNvPr>
          <p:cNvSpPr txBox="1"/>
          <p:nvPr/>
        </p:nvSpPr>
        <p:spPr>
          <a:xfrm>
            <a:off x="7824486" y="2103587"/>
            <a:ext cx="3408744" cy="92333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Collection of </a:t>
            </a:r>
            <a:r>
              <a:rPr lang="fr-FR" dirty="0" err="1"/>
              <a:t>extracts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original 17th c. </a:t>
            </a:r>
            <a:r>
              <a:rPr lang="fr-FR" dirty="0" err="1"/>
              <a:t>texts</a:t>
            </a:r>
            <a:r>
              <a:rPr lang="fr-FR" dirty="0"/>
              <a:t> of HCA </a:t>
            </a:r>
            <a:r>
              <a:rPr lang="fr-FR" dirty="0" err="1"/>
              <a:t>manuscripts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a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term</a:t>
            </a:r>
            <a:endParaRPr lang="fr-FR" dirty="0"/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3AC5E950-C3ED-435A-84C7-00DA2FFB436D}"/>
              </a:ext>
            </a:extLst>
          </p:cNvPr>
          <p:cNvCxnSpPr>
            <a:cxnSpLocks/>
          </p:cNvCxnSpPr>
          <p:nvPr/>
        </p:nvCxnSpPr>
        <p:spPr>
          <a:xfrm flipV="1">
            <a:off x="741502" y="3429000"/>
            <a:ext cx="5861855" cy="222814"/>
          </a:xfrm>
          <a:prstGeom prst="bentConnector3">
            <a:avLst>
              <a:gd name="adj1" fmla="val 37659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F8382952-1E74-482F-81D9-8DB8CD248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D945C735-AE4A-405B-A1A8-DDB71DAB6B42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E7B7690-B61D-4751-846C-FF9F57C3CC57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987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5FE96-E957-46B2-853B-2F4B051B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Natural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Processing</a:t>
            </a:r>
            <a:r>
              <a:rPr lang="fr-FR" dirty="0"/>
              <a:t> (NLP)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B5DB333-06F8-4CC4-BD87-27529C8267AE}"/>
              </a:ext>
            </a:extLst>
          </p:cNvPr>
          <p:cNvSpPr txBox="1"/>
          <p:nvPr/>
        </p:nvSpPr>
        <p:spPr>
          <a:xfrm>
            <a:off x="885200" y="1281391"/>
            <a:ext cx="808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Named</a:t>
            </a:r>
            <a:r>
              <a:rPr lang="fr-FR" sz="2000" i="1" dirty="0"/>
              <a:t> </a:t>
            </a:r>
            <a:r>
              <a:rPr lang="fr-FR" sz="2000" i="1" dirty="0" err="1"/>
              <a:t>Entity</a:t>
            </a:r>
            <a:r>
              <a:rPr lang="fr-FR" sz="2000" i="1" dirty="0"/>
              <a:t> Recognition (NER) technique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D5048A-9444-4C93-B618-65F221501813}"/>
              </a:ext>
            </a:extLst>
          </p:cNvPr>
          <p:cNvSpPr txBox="1"/>
          <p:nvPr/>
        </p:nvSpPr>
        <p:spPr>
          <a:xfrm>
            <a:off x="710747" y="2011825"/>
            <a:ext cx="107705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000" dirty="0"/>
              <a:t>2014 Collaboration </a:t>
            </a:r>
            <a:r>
              <a:rPr lang="fr-FR" sz="3000" dirty="0" err="1"/>
              <a:t>between</a:t>
            </a:r>
            <a:r>
              <a:rPr lang="fr-FR" sz="3000" dirty="0"/>
              <a:t> MarineLives and the </a:t>
            </a:r>
            <a:r>
              <a:rPr lang="fr-FR" sz="3000" dirty="0" err="1"/>
              <a:t>University</a:t>
            </a:r>
            <a:r>
              <a:rPr lang="fr-FR" sz="3000" dirty="0"/>
              <a:t> of Mannheim </a:t>
            </a:r>
            <a:r>
              <a:rPr lang="fr-FR" sz="3000" dirty="0" err="1"/>
              <a:t>Informatics</a:t>
            </a:r>
            <a:r>
              <a:rPr lang="fr-FR" sz="3000" dirty="0"/>
              <a:t> </a:t>
            </a:r>
            <a:r>
              <a:rPr lang="fr-FR" sz="3000" dirty="0" err="1"/>
              <a:t>Department</a:t>
            </a:r>
            <a:r>
              <a:rPr lang="fr-FR" sz="3000" dirty="0"/>
              <a:t> (</a:t>
            </a:r>
            <a:r>
              <a:rPr lang="fr-FR" sz="3000" dirty="0" err="1"/>
              <a:t>led</a:t>
            </a:r>
            <a:r>
              <a:rPr lang="fr-FR" sz="3000" dirty="0"/>
              <a:t> by Pr Kai Eckert)</a:t>
            </a:r>
          </a:p>
          <a:p>
            <a:endParaRPr lang="fr-F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000" dirty="0"/>
              <a:t>Output: </a:t>
            </a:r>
            <a:r>
              <a:rPr lang="fr-FR" sz="3000" dirty="0" err="1"/>
              <a:t>Ritze</a:t>
            </a:r>
            <a:r>
              <a:rPr lang="fr-FR" sz="3000" dirty="0"/>
              <a:t>, </a:t>
            </a:r>
            <a:r>
              <a:rPr lang="fr-FR" sz="3000" dirty="0" err="1"/>
              <a:t>Zirn</a:t>
            </a:r>
            <a:r>
              <a:rPr lang="fr-FR" sz="3000" dirty="0"/>
              <a:t>, </a:t>
            </a:r>
            <a:r>
              <a:rPr lang="fr-FR" sz="3000" dirty="0" err="1"/>
              <a:t>Greenstreet</a:t>
            </a:r>
            <a:r>
              <a:rPr lang="fr-FR" sz="3000" dirty="0"/>
              <a:t>, Eckert, </a:t>
            </a:r>
            <a:r>
              <a:rPr lang="fr-FR" sz="3000" dirty="0" err="1"/>
              <a:t>Ponzetto</a:t>
            </a:r>
            <a:r>
              <a:rPr lang="fr-FR" sz="3000" dirty="0"/>
              <a:t>, ‘</a:t>
            </a:r>
            <a:r>
              <a:rPr lang="fr-FR" sz="3000" dirty="0" err="1">
                <a:hlinkClick r:id="rId3"/>
              </a:rPr>
              <a:t>Named</a:t>
            </a:r>
            <a:r>
              <a:rPr lang="fr-FR" sz="3000" dirty="0">
                <a:hlinkClick r:id="rId3"/>
              </a:rPr>
              <a:t> </a:t>
            </a:r>
            <a:r>
              <a:rPr lang="fr-FR" sz="3000" dirty="0" err="1">
                <a:hlinkClick r:id="rId3"/>
              </a:rPr>
              <a:t>Entities</a:t>
            </a:r>
            <a:r>
              <a:rPr lang="fr-FR" sz="3000" dirty="0">
                <a:hlinkClick r:id="rId3"/>
              </a:rPr>
              <a:t> in Court: The MarineLives Corpus</a:t>
            </a:r>
            <a:r>
              <a:rPr lang="fr-FR" sz="3000" dirty="0"/>
              <a:t>’, in: 9th LREC </a:t>
            </a:r>
            <a:r>
              <a:rPr lang="fr-FR" sz="3000" dirty="0" err="1"/>
              <a:t>Proceedings</a:t>
            </a:r>
            <a:r>
              <a:rPr lang="fr-FR" sz="3000" dirty="0"/>
              <a:t>, 2014.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 err="1"/>
              <a:t>Recognizing</a:t>
            </a:r>
            <a:r>
              <a:rPr lang="fr-FR" sz="2800" dirty="0"/>
              <a:t> </a:t>
            </a:r>
            <a:r>
              <a:rPr lang="fr-FR" sz="2800" dirty="0" err="1"/>
              <a:t>persons</a:t>
            </a:r>
            <a:r>
              <a:rPr lang="fr-FR" sz="2800" dirty="0"/>
              <a:t>, locations, and </a:t>
            </a:r>
            <a:r>
              <a:rPr lang="fr-FR" sz="2800" dirty="0" err="1"/>
              <a:t>ships</a:t>
            </a:r>
            <a:r>
              <a:rPr lang="fr-FR" sz="2800" dirty="0"/>
              <a:t>’ </a:t>
            </a:r>
            <a:r>
              <a:rPr lang="fr-FR" sz="2800" dirty="0" err="1"/>
              <a:t>name</a:t>
            </a:r>
            <a:r>
              <a:rPr lang="fr-FR" sz="2800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 err="1"/>
              <a:t>Technical</a:t>
            </a:r>
            <a:r>
              <a:rPr lang="fr-FR" sz="2800" dirty="0"/>
              <a:t> </a:t>
            </a:r>
            <a:r>
              <a:rPr lang="fr-FR" sz="2800" dirty="0" err="1"/>
              <a:t>difficulties</a:t>
            </a:r>
            <a:r>
              <a:rPr lang="fr-FR" sz="2800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ships</a:t>
            </a:r>
            <a:r>
              <a:rPr lang="fr-FR" sz="2800" dirty="0"/>
              <a:t>’ </a:t>
            </a:r>
            <a:r>
              <a:rPr lang="fr-FR" sz="2800" dirty="0" err="1"/>
              <a:t>name</a:t>
            </a:r>
            <a:r>
              <a:rPr lang="fr-FR" sz="2800" dirty="0"/>
              <a:t>: to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dealt</a:t>
            </a:r>
            <a:r>
              <a:rPr lang="fr-FR" sz="2800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a « pattern-</a:t>
            </a:r>
            <a:r>
              <a:rPr lang="fr-FR" sz="2800" dirty="0" err="1"/>
              <a:t>based</a:t>
            </a:r>
            <a:r>
              <a:rPr lang="fr-FR" sz="2800" dirty="0"/>
              <a:t> </a:t>
            </a:r>
            <a:r>
              <a:rPr lang="fr-FR" sz="2800" dirty="0" err="1"/>
              <a:t>approach</a:t>
            </a:r>
            <a:r>
              <a:rPr lang="fr-FR" sz="2800" dirty="0"/>
              <a:t> </a:t>
            </a:r>
            <a:r>
              <a:rPr lang="fr-FR" sz="2800" dirty="0" err="1"/>
              <a:t>including</a:t>
            </a:r>
            <a:r>
              <a:rPr lang="fr-FR" sz="2800" dirty="0"/>
              <a:t> a </a:t>
            </a:r>
            <a:r>
              <a:rPr lang="fr-FR" sz="2800" dirty="0" err="1"/>
              <a:t>learning</a:t>
            </a:r>
            <a:r>
              <a:rPr lang="fr-FR" sz="2800" dirty="0"/>
              <a:t> component »?</a:t>
            </a:r>
          </a:p>
        </p:txBody>
      </p:sp>
      <p:pic>
        <p:nvPicPr>
          <p:cNvPr id="8" name="Image 7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AE449A7F-C4CC-4C07-A58C-392B9C0F9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D8C6F5F-FE2C-4F16-8340-599D2C1B6AEF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7CF9112-BF45-438F-B7F8-9BD6E5266474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884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76BEC5-6BC0-4EE5-B753-E3B4A4FA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Methodology</a:t>
            </a:r>
            <a:r>
              <a:rPr lang="fr-FR" dirty="0"/>
              <a:t> for corpus </a:t>
            </a:r>
            <a:r>
              <a:rPr lang="fr-FR" dirty="0" err="1"/>
              <a:t>edition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070324D-EEC5-4D7E-9861-66EAC0869FC9}"/>
              </a:ext>
            </a:extLst>
          </p:cNvPr>
          <p:cNvSpPr txBox="1"/>
          <p:nvPr/>
        </p:nvSpPr>
        <p:spPr>
          <a:xfrm>
            <a:off x="815539" y="2090172"/>
            <a:ext cx="100488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Dr Sam </a:t>
            </a:r>
            <a:r>
              <a:rPr lang="fr-FR" sz="2800" dirty="0" err="1"/>
              <a:t>Kaislaniemi</a:t>
            </a:r>
            <a:r>
              <a:rPr lang="fr-FR" sz="2800" dirty="0"/>
              <a:t> (</a:t>
            </a:r>
            <a:r>
              <a:rPr lang="fr-FR" sz="2800" dirty="0" err="1"/>
              <a:t>University</a:t>
            </a:r>
            <a:r>
              <a:rPr lang="fr-FR" sz="2800" dirty="0"/>
              <a:t> of Helsinki)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Ensuring</a:t>
            </a:r>
            <a:r>
              <a:rPr lang="fr-FR" sz="2800" dirty="0"/>
              <a:t> cross-platform and cross-</a:t>
            </a:r>
            <a:r>
              <a:rPr lang="fr-FR" sz="2800" dirty="0" err="1"/>
              <a:t>disciplinary</a:t>
            </a:r>
            <a:r>
              <a:rPr lang="fr-FR" sz="2800" dirty="0"/>
              <a:t> </a:t>
            </a:r>
            <a:r>
              <a:rPr lang="fr-FR" sz="2800" dirty="0" err="1"/>
              <a:t>studies</a:t>
            </a:r>
            <a:r>
              <a:rPr lang="fr-FR" sz="2800" dirty="0"/>
              <a:t> on the </a:t>
            </a:r>
            <a:r>
              <a:rPr lang="fr-FR" sz="2800" dirty="0" err="1"/>
              <a:t>same</a:t>
            </a:r>
            <a:r>
              <a:rPr lang="fr-FR" sz="2800" dirty="0"/>
              <a:t> </a:t>
            </a:r>
            <a:r>
              <a:rPr lang="fr-FR" sz="2800" dirty="0" err="1"/>
              <a:t>text</a:t>
            </a:r>
            <a:r>
              <a:rPr lang="fr-FR" sz="2800" dirty="0"/>
              <a:t> corpus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Creating</a:t>
            </a:r>
            <a:r>
              <a:rPr lang="fr-FR" sz="2800" dirty="0"/>
              <a:t> </a:t>
            </a:r>
            <a:r>
              <a:rPr lang="fr-FR" sz="2800" dirty="0" err="1"/>
              <a:t>downloadable</a:t>
            </a:r>
            <a:r>
              <a:rPr lang="fr-FR" sz="2800" dirty="0"/>
              <a:t> XML files </a:t>
            </a:r>
            <a:r>
              <a:rPr lang="fr-FR" sz="2800" dirty="0" err="1"/>
              <a:t>from</a:t>
            </a:r>
            <a:r>
              <a:rPr lang="fr-FR" sz="2800" dirty="0"/>
              <a:t> the </a:t>
            </a:r>
            <a:r>
              <a:rPr lang="fr-FR" sz="2800" dirty="0" err="1"/>
              <a:t>digitised</a:t>
            </a:r>
            <a:r>
              <a:rPr lang="fr-FR" sz="2800" dirty="0"/>
              <a:t> </a:t>
            </a:r>
            <a:r>
              <a:rPr lang="fr-FR" sz="2800" dirty="0" err="1"/>
              <a:t>texts</a:t>
            </a:r>
            <a:r>
              <a:rPr lang="fr-FR" sz="2800" dirty="0"/>
              <a:t>, in addition to the online user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Data </a:t>
            </a:r>
            <a:r>
              <a:rPr lang="fr-FR" sz="2800" dirty="0" err="1"/>
              <a:t>formatting</a:t>
            </a:r>
            <a:r>
              <a:rPr lang="fr-FR" sz="2800" dirty="0"/>
              <a:t> to </a:t>
            </a:r>
            <a:r>
              <a:rPr lang="fr-FR" sz="2800" dirty="0" err="1"/>
              <a:t>conform</a:t>
            </a:r>
            <a:r>
              <a:rPr lang="fr-FR" sz="2800" dirty="0"/>
              <a:t> to </a:t>
            </a:r>
            <a:r>
              <a:rPr lang="fr-FR" sz="2800" dirty="0" err="1"/>
              <a:t>criteria</a:t>
            </a:r>
            <a:r>
              <a:rPr lang="fr-FR" sz="2800" dirty="0"/>
              <a:t> of </a:t>
            </a:r>
            <a:r>
              <a:rPr lang="fr-FR" sz="2800" dirty="0" err="1"/>
              <a:t>different</a:t>
            </a:r>
            <a:r>
              <a:rPr lang="fr-FR" sz="2800" dirty="0"/>
              <a:t> disciplines</a:t>
            </a:r>
          </a:p>
        </p:txBody>
      </p:sp>
      <p:pic>
        <p:nvPicPr>
          <p:cNvPr id="7" name="Image 6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D35D0C08-6AED-4EFF-8EA4-7210B4B5C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81E5D50-0818-45CD-B328-9D0B434C4AB5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3C27E10-5470-4A40-B805-938A319266AC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43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BBC26871-DEE9-4FC2-B6D9-755B24B35E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82FF4F5-AEFA-4078-9953-85EFE71CC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Our vision</a:t>
            </a:r>
          </a:p>
        </p:txBody>
      </p:sp>
      <p:pic>
        <p:nvPicPr>
          <p:cNvPr id="7" name="Image 6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3154C560-3517-4A9B-A9AF-886C1330C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12374"/>
            <a:ext cx="244427" cy="1982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131D212-17E6-4507-9B4B-706427121463}"/>
              </a:ext>
            </a:extLst>
          </p:cNvPr>
          <p:cNvSpPr txBox="1"/>
          <p:nvPr/>
        </p:nvSpPr>
        <p:spPr>
          <a:xfrm>
            <a:off x="2390721" y="6400822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9D56C47-348A-4560-B211-59402000DC86}"/>
              </a:ext>
            </a:extLst>
          </p:cNvPr>
          <p:cNvSpPr txBox="1"/>
          <p:nvPr/>
        </p:nvSpPr>
        <p:spPr>
          <a:xfrm>
            <a:off x="6371314" y="6400822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30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BBF1C08-21BB-416B-9CA8-4428DF04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vision for 2018-2023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C0AE26D-6CA1-4E3F-BB09-03C232DA4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200" dirty="0" err="1"/>
              <a:t>Grow</a:t>
            </a:r>
            <a:r>
              <a:rPr lang="fr-FR" sz="3200" dirty="0"/>
              <a:t> full </a:t>
            </a:r>
            <a:r>
              <a:rPr lang="fr-FR" sz="3200" dirty="0" err="1"/>
              <a:t>text</a:t>
            </a:r>
            <a:r>
              <a:rPr lang="fr-FR" sz="3200" dirty="0"/>
              <a:t> corpus </a:t>
            </a:r>
            <a:r>
              <a:rPr lang="fr-FR" sz="3200" dirty="0" err="1"/>
              <a:t>from</a:t>
            </a:r>
            <a:r>
              <a:rPr lang="fr-FR" sz="3200" dirty="0"/>
              <a:t> 6 million to 25 million </a:t>
            </a:r>
            <a:r>
              <a:rPr lang="fr-FR" sz="3200" dirty="0" err="1"/>
              <a:t>words</a:t>
            </a:r>
            <a:endParaRPr lang="fr-FR" sz="3200" dirty="0"/>
          </a:p>
          <a:p>
            <a:r>
              <a:rPr lang="fr-FR" sz="3200" dirty="0" err="1"/>
              <a:t>Grow</a:t>
            </a:r>
            <a:r>
              <a:rPr lang="fr-FR" sz="3200" dirty="0"/>
              <a:t> </a:t>
            </a:r>
            <a:r>
              <a:rPr lang="fr-FR" sz="3200" dirty="0" err="1"/>
              <a:t>immage</a:t>
            </a:r>
            <a:r>
              <a:rPr lang="fr-FR" sz="3200" dirty="0"/>
              <a:t> collection </a:t>
            </a:r>
            <a:r>
              <a:rPr lang="fr-FR" sz="3200" dirty="0" err="1"/>
              <a:t>from</a:t>
            </a:r>
            <a:r>
              <a:rPr lang="fr-FR" sz="3200" dirty="0"/>
              <a:t> 12,000 to 50,000 images</a:t>
            </a:r>
          </a:p>
          <a:p>
            <a:r>
              <a:rPr lang="fr-FR" sz="3200" dirty="0" err="1"/>
              <a:t>Establishing</a:t>
            </a:r>
            <a:r>
              <a:rPr lang="fr-FR" sz="3200" dirty="0"/>
              <a:t> new </a:t>
            </a:r>
            <a:r>
              <a:rPr lang="fr-FR" sz="3200" dirty="0" err="1"/>
              <a:t>archival</a:t>
            </a:r>
            <a:r>
              <a:rPr lang="fr-FR" sz="3200" dirty="0"/>
              <a:t>, </a:t>
            </a:r>
            <a:r>
              <a:rPr lang="fr-FR" sz="3200" dirty="0" err="1"/>
              <a:t>library</a:t>
            </a:r>
            <a:r>
              <a:rPr lang="fr-FR" sz="3200" dirty="0"/>
              <a:t> and </a:t>
            </a:r>
            <a:r>
              <a:rPr lang="fr-FR" sz="3200" dirty="0" err="1"/>
              <a:t>technology</a:t>
            </a:r>
            <a:r>
              <a:rPr lang="fr-FR" sz="3200" dirty="0"/>
              <a:t> </a:t>
            </a:r>
            <a:r>
              <a:rPr lang="fr-FR" sz="3200" dirty="0" err="1"/>
              <a:t>partners</a:t>
            </a:r>
            <a:r>
              <a:rPr lang="fr-FR" sz="3200" dirty="0"/>
              <a:t> (in the United States, United </a:t>
            </a:r>
            <a:r>
              <a:rPr lang="fr-FR" sz="3200" dirty="0" err="1"/>
              <a:t>Kingdom</a:t>
            </a:r>
            <a:r>
              <a:rPr lang="fr-FR" sz="3200" dirty="0"/>
              <a:t>, </a:t>
            </a:r>
            <a:r>
              <a:rPr lang="fr-FR" sz="3200" dirty="0" err="1"/>
              <a:t>Netherlands</a:t>
            </a:r>
            <a:r>
              <a:rPr lang="fr-FR" sz="3200" dirty="0"/>
              <a:t>)</a:t>
            </a:r>
          </a:p>
        </p:txBody>
      </p:sp>
      <p:pic>
        <p:nvPicPr>
          <p:cNvPr id="7" name="Image 6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2F84DABD-0220-4E6D-B1C0-3F78ED913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0CB6F0A-59EC-41D2-9241-32B65B17B8A1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047E540-061C-41C9-9F5D-05E69B5871FC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3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7358982-002F-489F-A036-23493683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269" y="1631577"/>
            <a:ext cx="4964012" cy="478672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2955ACB-E101-410F-9C92-E89E6F474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136" y="94642"/>
            <a:ext cx="5529943" cy="1325563"/>
          </a:xfrm>
        </p:spPr>
        <p:txBody>
          <a:bodyPr>
            <a:normAutofit/>
          </a:bodyPr>
          <a:lstStyle/>
          <a:p>
            <a:r>
              <a:rPr lang="fr-FR" dirty="0"/>
              <a:t>Chronoscopic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A795FD6-19B1-4176-9E05-99EAF952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72" y="1237054"/>
            <a:ext cx="4898024" cy="450398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We are registering a charitable incorporated 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 under the name of Chronoscopic Education, to be the legal, funding and technology home for MarineLives, our sister project 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Maphackathon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, and our new community, Signs of Literacy.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aims of Chronoscopic Education are threefold: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(1) To further the teaching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palaeographic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digital research and project management skills, at universities and schools.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(2) To apply insights from small teams in management consultancy and R&amp;D project management, together with tools from data science, to the subject matter of history.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(3) To build a virtual manuscript-based archive and associated research community, which will foster a culture of collaborative scholarship.</a:t>
            </a:r>
            <a:endParaRPr lang="en-US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3069C4F-9796-4053-8E8B-5BE681351032}"/>
              </a:ext>
            </a:extLst>
          </p:cNvPr>
          <p:cNvSpPr txBox="1"/>
          <p:nvPr/>
        </p:nvSpPr>
        <p:spPr>
          <a:xfrm>
            <a:off x="8113853" y="822548"/>
            <a:ext cx="252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hlinkClick r:id="rId4"/>
              </a:rPr>
              <a:t>http://chronoscopic.org/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2" name="Image 11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4F1ECFF9-2B6B-4729-B17B-6878C160F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5546068-3207-4F9F-A640-E68E123C3F8D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49E47B1-FC29-4BAA-ADBA-DC7B4AF7C32E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679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CA689AE3-4CA7-4CC8-94E8-1310C512C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8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F6CDAC-5AC6-4234-905E-D3AC4277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fr-FR" dirty="0"/>
              <a:t>Transkribus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0D874B-D5B7-4FFF-AD3F-61FA063AA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363514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err="1"/>
              <a:t>Planned</a:t>
            </a:r>
            <a:r>
              <a:rPr lang="fr-FR" sz="2400" dirty="0"/>
              <a:t> collaboration </a:t>
            </a:r>
            <a:r>
              <a:rPr lang="fr-FR" sz="2400" dirty="0" err="1"/>
              <a:t>with</a:t>
            </a:r>
            <a:r>
              <a:rPr lang="fr-FR" sz="2400" dirty="0"/>
              <a:t> Transkribus</a:t>
            </a:r>
          </a:p>
          <a:p>
            <a:r>
              <a:rPr lang="fr-FR" sz="2400" dirty="0" err="1"/>
              <a:t>Using</a:t>
            </a:r>
            <a:r>
              <a:rPr lang="fr-FR" sz="2400" dirty="0"/>
              <a:t> pattern </a:t>
            </a:r>
            <a:r>
              <a:rPr lang="fr-FR" sz="2400" dirty="0" err="1"/>
              <a:t>recognising</a:t>
            </a:r>
            <a:r>
              <a:rPr lang="fr-FR" sz="2400" dirty="0"/>
              <a:t> key </a:t>
            </a:r>
            <a:r>
              <a:rPr lang="fr-FR" sz="2400" dirty="0" err="1"/>
              <a:t>word</a:t>
            </a:r>
            <a:r>
              <a:rPr lang="fr-FR" sz="2400" dirty="0"/>
              <a:t> spotting </a:t>
            </a:r>
            <a:r>
              <a:rPr lang="fr-FR" sz="2400" dirty="0" err="1"/>
              <a:t>technology</a:t>
            </a:r>
            <a:endParaRPr lang="fr-FR" sz="2400" dirty="0"/>
          </a:p>
          <a:p>
            <a:r>
              <a:rPr lang="fr-FR" sz="2400" dirty="0" err="1"/>
              <a:t>Providing</a:t>
            </a:r>
            <a:r>
              <a:rPr lang="fr-FR" sz="2400" dirty="0"/>
              <a:t> </a:t>
            </a:r>
            <a:r>
              <a:rPr lang="fr-FR" sz="2400" dirty="0" err="1"/>
              <a:t>researchers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manuscripts</a:t>
            </a:r>
            <a:r>
              <a:rPr lang="fr-FR" sz="2400" dirty="0"/>
              <a:t> relevant to </a:t>
            </a:r>
            <a:r>
              <a:rPr lang="fr-FR" sz="2400" dirty="0" err="1"/>
              <a:t>their</a:t>
            </a:r>
            <a:r>
              <a:rPr lang="fr-FR" sz="2400" dirty="0"/>
              <a:t> key </a:t>
            </a:r>
            <a:r>
              <a:rPr lang="fr-FR" sz="2400" dirty="0" err="1"/>
              <a:t>word</a:t>
            </a:r>
            <a:r>
              <a:rPr lang="fr-FR" sz="2400" dirty="0"/>
              <a:t> </a:t>
            </a:r>
            <a:r>
              <a:rPr lang="fr-FR" sz="2400" dirty="0" err="1"/>
              <a:t>searches</a:t>
            </a:r>
            <a:endParaRPr lang="fr-FR" sz="2400" dirty="0"/>
          </a:p>
          <a:p>
            <a:r>
              <a:rPr lang="fr-FR" sz="2400" dirty="0" err="1"/>
              <a:t>Applied</a:t>
            </a:r>
            <a:r>
              <a:rPr lang="fr-FR" sz="2400" dirty="0"/>
              <a:t> to untranscribed </a:t>
            </a:r>
            <a:r>
              <a:rPr lang="fr-FR" sz="2400" dirty="0" err="1"/>
              <a:t>Admiralty</a:t>
            </a:r>
            <a:r>
              <a:rPr lang="fr-FR" sz="2400" dirty="0"/>
              <a:t> Court </a:t>
            </a:r>
            <a:r>
              <a:rPr lang="fr-FR" sz="2400" dirty="0" err="1"/>
              <a:t>manuscripts</a:t>
            </a:r>
            <a:endParaRPr lang="fr-FR" sz="2400" dirty="0"/>
          </a:p>
        </p:txBody>
      </p:sp>
      <p:pic>
        <p:nvPicPr>
          <p:cNvPr id="9" name="Image 8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3C91336B-F3FA-467F-A080-659F0AC7C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1DD2B2C-791B-4B4D-8109-F5EBFCCEBEDB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2F1927A-771F-42AB-B2BD-E144DCE8896F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793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CCFB8D81-CFAF-4148-9756-8170C25A0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094050BF-C30C-4D2C-89FE-173CE4EA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General presentation</a:t>
            </a:r>
          </a:p>
        </p:txBody>
      </p:sp>
      <p:pic>
        <p:nvPicPr>
          <p:cNvPr id="14" name="Image 13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FDF07CA0-BA0A-4B9A-8666-57BA7021C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64A26FB-B013-4174-AC66-3221E0E85EB1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5427650-2FFD-4902-8E03-625CA0078F9E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42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13F5D-4CA7-4D4F-8B3D-B5E3494F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IIIF </a:t>
            </a:r>
            <a:r>
              <a:rPr lang="fr-FR" dirty="0" err="1"/>
              <a:t>Conference</a:t>
            </a:r>
            <a:r>
              <a:rPr lang="fr-FR" dirty="0"/>
              <a:t> Washington</a:t>
            </a:r>
          </a:p>
        </p:txBody>
      </p:sp>
      <p:pic>
        <p:nvPicPr>
          <p:cNvPr id="4" name="Image 3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FFD25503-0C23-460C-BBD7-828E041B1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E740E93-8363-4937-9DAE-8468BD23611C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3CEA9C2-F645-474A-AFEB-18EA36E8B9B9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60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3011EC22-BDAA-4FBE-8FE0-0DD7477E5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45476FA-1794-478D-959D-B38776D1C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4000" dirty="0">
                <a:solidFill>
                  <a:srgbClr val="FFFFFF"/>
                </a:solidFill>
              </a:rPr>
              <a:t>MarineLives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1F8592-4A9E-4C1C-B33A-6E0C50DC6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English High Court of </a:t>
            </a:r>
            <a:r>
              <a:rPr lang="fr-FR" dirty="0" err="1">
                <a:solidFill>
                  <a:srgbClr val="FFFFFF"/>
                </a:solidFill>
              </a:rPr>
              <a:t>Admiralty</a:t>
            </a:r>
            <a:r>
              <a:rPr lang="fr-FR" dirty="0">
                <a:solidFill>
                  <a:srgbClr val="FFFFFF"/>
                </a:solidFill>
              </a:rPr>
              <a:t> (HCA)’s </a:t>
            </a:r>
            <a:r>
              <a:rPr lang="fr-FR" dirty="0" err="1">
                <a:solidFill>
                  <a:srgbClr val="FFFFFF"/>
                </a:solidFill>
              </a:rPr>
              <a:t>manuscripts</a:t>
            </a:r>
            <a:r>
              <a:rPr lang="fr-FR" dirty="0">
                <a:solidFill>
                  <a:srgbClr val="FFFFFF"/>
                </a:solidFill>
              </a:rPr>
              <a:t> (1627-1677)</a:t>
            </a:r>
          </a:p>
          <a:p>
            <a:r>
              <a:rPr lang="fr-FR" dirty="0">
                <a:solidFill>
                  <a:srgbClr val="FFFFFF"/>
                </a:solidFill>
              </a:rPr>
              <a:t>6 million </a:t>
            </a:r>
            <a:r>
              <a:rPr lang="fr-FR" dirty="0" err="1">
                <a:solidFill>
                  <a:srgbClr val="FFFFFF"/>
                </a:solidFill>
              </a:rPr>
              <a:t>words</a:t>
            </a:r>
            <a:endParaRPr lang="fr-FR" dirty="0">
              <a:solidFill>
                <a:srgbClr val="FFFFFF"/>
              </a:solidFill>
            </a:endParaRPr>
          </a:p>
          <a:p>
            <a:r>
              <a:rPr lang="fr-FR" dirty="0">
                <a:solidFill>
                  <a:srgbClr val="FFFFFF"/>
                </a:solidFill>
              </a:rPr>
              <a:t>12,000 images</a:t>
            </a:r>
          </a:p>
          <a:p>
            <a:r>
              <a:rPr lang="fr-FR" dirty="0" err="1">
                <a:solidFill>
                  <a:srgbClr val="FFFFFF"/>
                </a:solidFill>
              </a:rPr>
              <a:t>Semantic</a:t>
            </a:r>
            <a:r>
              <a:rPr lang="fr-FR" dirty="0">
                <a:solidFill>
                  <a:srgbClr val="FFFFFF"/>
                </a:solidFill>
              </a:rPr>
              <a:t> media wiki, </a:t>
            </a:r>
            <a:r>
              <a:rPr lang="fr-FR" dirty="0" err="1">
                <a:solidFill>
                  <a:srgbClr val="FFFFFF"/>
                </a:solidFill>
              </a:rPr>
              <a:t>published</a:t>
            </a:r>
            <a:r>
              <a:rPr lang="fr-FR" dirty="0">
                <a:solidFill>
                  <a:srgbClr val="FFFFFF"/>
                </a:solidFill>
              </a:rPr>
              <a:t> </a:t>
            </a:r>
            <a:r>
              <a:rPr lang="fr-FR" dirty="0" err="1">
                <a:solidFill>
                  <a:srgbClr val="FFFFFF"/>
                </a:solidFill>
              </a:rPr>
              <a:t>under</a:t>
            </a:r>
            <a:r>
              <a:rPr lang="fr-FR" dirty="0">
                <a:solidFill>
                  <a:srgbClr val="FFFFFF"/>
                </a:solidFill>
              </a:rPr>
              <a:t> a CC BY 3.0 licence</a:t>
            </a:r>
          </a:p>
        </p:txBody>
      </p:sp>
      <p:pic>
        <p:nvPicPr>
          <p:cNvPr id="8" name="Image 7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F46A708B-0909-4623-A04C-AF81F6386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8F5437B-C1CF-4B06-BCFE-AD65520E73DD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3F9F977-2D7B-47DC-AB56-83F3C2F44569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058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90B898-8A6C-4670-A7B9-5F90E8CF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211"/>
            <a:ext cx="10515600" cy="1325563"/>
          </a:xfrm>
        </p:spPr>
        <p:txBody>
          <a:bodyPr/>
          <a:lstStyle/>
          <a:p>
            <a:r>
              <a:rPr lang="fr-FR" dirty="0" err="1"/>
              <a:t>Manuscript’s</a:t>
            </a:r>
            <a:r>
              <a:rPr lang="fr-FR" dirty="0"/>
              <a:t> </a:t>
            </a:r>
            <a:r>
              <a:rPr lang="fr-FR" dirty="0" err="1"/>
              <a:t>Digitized</a:t>
            </a:r>
            <a:r>
              <a:rPr lang="fr-FR" dirty="0"/>
              <a:t> image &amp; Transcription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A512EBC2-432B-4E5B-B9C7-BBCF32F621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38" y="1212994"/>
            <a:ext cx="5201362" cy="5384821"/>
          </a:xfrm>
        </p:spPr>
      </p:pic>
      <p:pic>
        <p:nvPicPr>
          <p:cNvPr id="15" name="Image 14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7131879A-9D47-4887-BC35-78BF6243C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3B7CD13-D7EB-423D-8D38-9879177977A9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F3ABBAE-4A3C-4B28-83D2-26E5083B4A6D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74B192-8AB3-47EC-8762-EA5D258C65CF}"/>
              </a:ext>
            </a:extLst>
          </p:cNvPr>
          <p:cNvSpPr txBox="1"/>
          <p:nvPr/>
        </p:nvSpPr>
        <p:spPr>
          <a:xfrm>
            <a:off x="1845578" y="1002463"/>
            <a:ext cx="45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HCA 13/68 f.1r </a:t>
            </a:r>
            <a:r>
              <a:rPr lang="fr-FR" dirty="0"/>
              <a:t>(</a:t>
            </a:r>
            <a:r>
              <a:rPr lang="fr-FR" dirty="0" err="1">
                <a:hlinkClick r:id="rId8"/>
              </a:rPr>
              <a:t>manuscript</a:t>
            </a:r>
            <a:r>
              <a:rPr lang="fr-FR" dirty="0"/>
              <a:t>)</a:t>
            </a:r>
          </a:p>
        </p:txBody>
      </p:sp>
      <p:pic>
        <p:nvPicPr>
          <p:cNvPr id="7" name="Image 6" descr="Une image contenant texte, journal&#10;&#10;Description générée avec un niveau de confiance élevé">
            <a:extLst>
              <a:ext uri="{FF2B5EF4-FFF2-40B4-BE49-F238E27FC236}">
                <a16:creationId xmlns:a16="http://schemas.microsoft.com/office/drawing/2014/main" id="{2095215D-309A-4887-8240-B304B5A81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94366"/>
            <a:ext cx="5274902" cy="482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94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90B898-8A6C-4670-A7B9-5F90E8CF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283"/>
            <a:ext cx="10515600" cy="1325563"/>
          </a:xfrm>
        </p:spPr>
        <p:txBody>
          <a:bodyPr/>
          <a:lstStyle/>
          <a:p>
            <a:r>
              <a:rPr lang="fr-FR" dirty="0" err="1"/>
              <a:t>Manuscript’s</a:t>
            </a:r>
            <a:r>
              <a:rPr lang="fr-FR" dirty="0"/>
              <a:t> Edition &amp; Annotation </a:t>
            </a:r>
            <a:r>
              <a:rPr lang="fr-FR" dirty="0" err="1"/>
              <a:t>form</a:t>
            </a:r>
            <a:endParaRPr lang="fr-FR" dirty="0"/>
          </a:p>
        </p:txBody>
      </p:sp>
      <p:pic>
        <p:nvPicPr>
          <p:cNvPr id="10" name="Espace réservé du contenu 9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03C856A9-AD38-47E9-8636-A9E39063C2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71186"/>
            <a:ext cx="5007682" cy="3525574"/>
          </a:xfrm>
        </p:spPr>
      </p:pic>
      <p:pic>
        <p:nvPicPr>
          <p:cNvPr id="7" name="Espace réservé du contenu 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7FC69184-AB06-4EAA-8C20-93258DF7EE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118352"/>
            <a:ext cx="4727482" cy="5324877"/>
          </a:xfrm>
        </p:spPr>
      </p:pic>
      <p:pic>
        <p:nvPicPr>
          <p:cNvPr id="11" name="Image 10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58270EB6-46D6-488B-A010-869436C1B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EE587D5-F2C4-4F1A-94C9-0845D231ADAD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8A67BE7-8301-4BDB-BA55-6AFEAE13F6F1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E6692D-1173-4531-80EA-D39B59F3298B}"/>
              </a:ext>
            </a:extLst>
          </p:cNvPr>
          <p:cNvSpPr txBox="1"/>
          <p:nvPr/>
        </p:nvSpPr>
        <p:spPr>
          <a:xfrm>
            <a:off x="5932487" y="1187383"/>
            <a:ext cx="45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HCA 13/68 f.1r </a:t>
            </a:r>
            <a:r>
              <a:rPr lang="fr-FR" dirty="0"/>
              <a:t>(</a:t>
            </a:r>
            <a:r>
              <a:rPr lang="fr-FR" dirty="0" err="1">
                <a:hlinkClick r:id="rId9"/>
              </a:rPr>
              <a:t>manuscript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582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C4F0061F-4C6D-4D19-92D3-186C4BC6B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01" r="1" b="285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266FA924-0973-4E24-BD5B-5BC0B98CE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Legal History</a:t>
            </a:r>
          </a:p>
        </p:txBody>
      </p:sp>
      <p:pic>
        <p:nvPicPr>
          <p:cNvPr id="23" name="Image 22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40D55858-A1C0-4ACA-90B2-3702BE3C0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12374"/>
            <a:ext cx="244427" cy="19829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93D28AE-C9F3-4E32-B1DD-4604FDE9D1F4}"/>
              </a:ext>
            </a:extLst>
          </p:cNvPr>
          <p:cNvSpPr txBox="1"/>
          <p:nvPr/>
        </p:nvSpPr>
        <p:spPr>
          <a:xfrm>
            <a:off x="2390721" y="6400822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30E0FCF-CAB9-4FD5-B63B-A900CFFC0DE9}"/>
              </a:ext>
            </a:extLst>
          </p:cNvPr>
          <p:cNvSpPr txBox="1"/>
          <p:nvPr/>
        </p:nvSpPr>
        <p:spPr>
          <a:xfrm>
            <a:off x="6371314" y="6400822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8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79E8F1-C3D5-4701-9CFB-7DD89CA3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Format of juridical acts</a:t>
            </a:r>
            <a:endParaRPr lang="fr-FR" dirty="0"/>
          </a:p>
        </p:txBody>
      </p:sp>
      <p:pic>
        <p:nvPicPr>
          <p:cNvPr id="4" name="Image 3" descr="Une image contenant texte, tableau blanc&#10;&#10;Description générée avec un niveau de confiance très élevé">
            <a:extLst>
              <a:ext uri="{FF2B5EF4-FFF2-40B4-BE49-F238E27FC236}">
                <a16:creationId xmlns:a16="http://schemas.microsoft.com/office/drawing/2014/main" id="{C8669D07-684E-451A-B90C-094B425FB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09" y="2121870"/>
            <a:ext cx="5798522" cy="29749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59485F5-5E40-4942-903C-C8A0E6E0018C}"/>
              </a:ext>
            </a:extLst>
          </p:cNvPr>
          <p:cNvSpPr txBox="1"/>
          <p:nvPr/>
        </p:nvSpPr>
        <p:spPr>
          <a:xfrm>
            <a:off x="896775" y="1276718"/>
            <a:ext cx="60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err="1"/>
              <a:t>Heading</a:t>
            </a:r>
            <a:r>
              <a:rPr lang="fr-FR" sz="2000" i="1" dirty="0"/>
              <a:t> of </a:t>
            </a:r>
            <a:r>
              <a:rPr lang="fr-FR" sz="2000" i="1" dirty="0" err="1"/>
              <a:t>Depositions</a:t>
            </a:r>
            <a:r>
              <a:rPr lang="fr-FR" sz="2000" i="1" dirty="0"/>
              <a:t> or </a:t>
            </a:r>
            <a:r>
              <a:rPr lang="fr-FR" sz="2000" i="1" dirty="0" err="1"/>
              <a:t>Witness</a:t>
            </a:r>
            <a:r>
              <a:rPr lang="fr-FR" sz="2000" i="1" dirty="0"/>
              <a:t> </a:t>
            </a:r>
            <a:r>
              <a:rPr lang="fr-FR" sz="2000" i="1" dirty="0" err="1"/>
              <a:t>testimonies</a:t>
            </a:r>
            <a:endParaRPr lang="fr-FR" sz="2000" i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83B3AE7-250E-4182-9917-049ABA131A16}"/>
              </a:ext>
            </a:extLst>
          </p:cNvPr>
          <p:cNvSpPr txBox="1"/>
          <p:nvPr/>
        </p:nvSpPr>
        <p:spPr>
          <a:xfrm>
            <a:off x="6678423" y="1504765"/>
            <a:ext cx="259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Deposition</a:t>
            </a:r>
            <a:r>
              <a:rPr lang="fr-FR" dirty="0"/>
              <a:t> Date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94D0E8-8BA4-487E-9C1F-5577CB70F29D}"/>
              </a:ext>
            </a:extLst>
          </p:cNvPr>
          <p:cNvSpPr/>
          <p:nvPr/>
        </p:nvSpPr>
        <p:spPr>
          <a:xfrm>
            <a:off x="5246057" y="2487308"/>
            <a:ext cx="2205847" cy="34145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CE0AE07-2E0F-44C1-97F5-4A6ED65DC1FE}"/>
              </a:ext>
            </a:extLst>
          </p:cNvPr>
          <p:cNvCxnSpPr>
            <a:cxnSpLocks/>
          </p:cNvCxnSpPr>
          <p:nvPr/>
        </p:nvCxnSpPr>
        <p:spPr>
          <a:xfrm flipV="1">
            <a:off x="6302681" y="1826811"/>
            <a:ext cx="750323" cy="66734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CFDE180-C76C-465D-A91F-6FCD70B74727}"/>
              </a:ext>
            </a:extLst>
          </p:cNvPr>
          <p:cNvSpPr/>
          <p:nvPr/>
        </p:nvSpPr>
        <p:spPr>
          <a:xfrm>
            <a:off x="2910430" y="2707437"/>
            <a:ext cx="2563792" cy="107748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0CE48D-25A4-439D-AB41-BB6B0993D254}"/>
              </a:ext>
            </a:extLst>
          </p:cNvPr>
          <p:cNvSpPr/>
          <p:nvPr/>
        </p:nvSpPr>
        <p:spPr>
          <a:xfrm>
            <a:off x="5294815" y="2911033"/>
            <a:ext cx="3252486" cy="1305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05BD96D-F8F7-4E5F-8DA7-B35970BFC196}"/>
              </a:ext>
            </a:extLst>
          </p:cNvPr>
          <p:cNvCxnSpPr>
            <a:cxnSpLocks/>
          </p:cNvCxnSpPr>
          <p:nvPr/>
        </p:nvCxnSpPr>
        <p:spPr>
          <a:xfrm flipH="1">
            <a:off x="2162175" y="3246179"/>
            <a:ext cx="748255" cy="182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C582C63-778A-46C9-8444-A510604BAA70}"/>
              </a:ext>
            </a:extLst>
          </p:cNvPr>
          <p:cNvCxnSpPr/>
          <p:nvPr/>
        </p:nvCxnSpPr>
        <p:spPr>
          <a:xfrm flipV="1">
            <a:off x="8547301" y="2546430"/>
            <a:ext cx="636608" cy="6997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D11CE5A4-8D27-4A34-8C14-8A18055DB85F}"/>
              </a:ext>
            </a:extLst>
          </p:cNvPr>
          <p:cNvSpPr txBox="1"/>
          <p:nvPr/>
        </p:nvSpPr>
        <p:spPr>
          <a:xfrm>
            <a:off x="445625" y="2923013"/>
            <a:ext cx="200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of </a:t>
            </a:r>
            <a:r>
              <a:rPr lang="fr-FR" dirty="0" err="1"/>
              <a:t>claimer</a:t>
            </a:r>
            <a:r>
              <a:rPr lang="fr-FR" dirty="0"/>
              <a:t>(s) &amp; description of the claim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772117F-3670-43C1-9BEF-894038EC3365}"/>
              </a:ext>
            </a:extLst>
          </p:cNvPr>
          <p:cNvSpPr txBox="1"/>
          <p:nvPr/>
        </p:nvSpPr>
        <p:spPr>
          <a:xfrm>
            <a:off x="9071625" y="1968773"/>
            <a:ext cx="29187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Generic</a:t>
            </a:r>
            <a:r>
              <a:rPr lang="fr-FR" dirty="0"/>
              <a:t> formulation </a:t>
            </a:r>
            <a:r>
              <a:rPr lang="fr-FR" dirty="0" err="1"/>
              <a:t>introducing</a:t>
            </a:r>
            <a:r>
              <a:rPr lang="fr-FR" dirty="0"/>
              <a:t> the </a:t>
            </a:r>
            <a:r>
              <a:rPr lang="fr-FR" dirty="0" err="1"/>
              <a:t>deponent</a:t>
            </a:r>
            <a:r>
              <a:rPr lang="fr-FR" dirty="0"/>
              <a:t> 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« </a:t>
            </a:r>
            <a:r>
              <a:rPr lang="fr-F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Examined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upon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fr-F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allegation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given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on </a:t>
            </a:r>
            <a:r>
              <a:rPr lang="fr-F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behalfe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</a:t>
            </a:r>
            <a:r>
              <a:rPr lang="fr-F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sayd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claymers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»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C3E5547F-009A-45C0-BD17-CF9FFE293733}"/>
              </a:ext>
            </a:extLst>
          </p:cNvPr>
          <p:cNvCxnSpPr/>
          <p:nvPr/>
        </p:nvCxnSpPr>
        <p:spPr>
          <a:xfrm>
            <a:off x="8547301" y="3784922"/>
            <a:ext cx="636608" cy="4311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B4B3AAFD-A114-4BB6-9190-0E2DC4D37AC5}"/>
              </a:ext>
            </a:extLst>
          </p:cNvPr>
          <p:cNvSpPr txBox="1"/>
          <p:nvPr/>
        </p:nvSpPr>
        <p:spPr>
          <a:xfrm>
            <a:off x="9183909" y="3900668"/>
            <a:ext cx="24312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Deponent’s</a:t>
            </a:r>
            <a:r>
              <a:rPr lang="fr-FR" dirty="0"/>
              <a:t> </a:t>
            </a:r>
            <a:r>
              <a:rPr lang="fr-FR" dirty="0" err="1"/>
              <a:t>details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Address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parish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Occupation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77200A-9C9D-4F5D-8EDE-B885B1E2A6BC}"/>
              </a:ext>
            </a:extLst>
          </p:cNvPr>
          <p:cNvSpPr txBox="1"/>
          <p:nvPr/>
        </p:nvSpPr>
        <p:spPr>
          <a:xfrm>
            <a:off x="2859608" y="5132298"/>
            <a:ext cx="459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HCA 13/69 </a:t>
            </a:r>
            <a:r>
              <a:rPr lang="fr-FR" b="1" dirty="0" err="1"/>
              <a:t>Silver</a:t>
            </a:r>
            <a:r>
              <a:rPr lang="fr-FR" b="1" dirty="0"/>
              <a:t> 1 f.1r </a:t>
            </a:r>
            <a:r>
              <a:rPr lang="fr-FR" dirty="0"/>
              <a:t>(</a:t>
            </a:r>
            <a:r>
              <a:rPr lang="fr-FR" dirty="0" err="1">
                <a:hlinkClick r:id="rId4"/>
              </a:rPr>
              <a:t>manuscript</a:t>
            </a:r>
            <a:r>
              <a:rPr lang="fr-FR" dirty="0"/>
              <a:t>)</a:t>
            </a:r>
          </a:p>
        </p:txBody>
      </p:sp>
      <p:pic>
        <p:nvPicPr>
          <p:cNvPr id="31" name="Image 30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C717DB76-1357-4363-A0AB-48141F298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099CB3FC-8546-44D2-B072-74B81CF78C58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73650A7-23A3-41D4-B0D4-A51108D3AB5B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26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79E8F1-C3D5-4701-9CFB-7DD89CA3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Format of </a:t>
            </a:r>
            <a:r>
              <a:rPr lang="fr-FR" dirty="0" err="1"/>
              <a:t>juridical</a:t>
            </a:r>
            <a:r>
              <a:rPr lang="fr-FR" dirty="0"/>
              <a:t> </a:t>
            </a:r>
            <a:r>
              <a:rPr lang="fr-FR" dirty="0" err="1"/>
              <a:t>acts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59485F5-5E40-4942-903C-C8A0E6E0018C}"/>
              </a:ext>
            </a:extLst>
          </p:cNvPr>
          <p:cNvSpPr txBox="1"/>
          <p:nvPr/>
        </p:nvSpPr>
        <p:spPr>
          <a:xfrm>
            <a:off x="885200" y="1281391"/>
            <a:ext cx="60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err="1"/>
              <a:t>Heading</a:t>
            </a:r>
            <a:r>
              <a:rPr lang="fr-FR" sz="2000" i="1" dirty="0"/>
              <a:t> of </a:t>
            </a:r>
            <a:r>
              <a:rPr lang="fr-FR" sz="2000" i="1" dirty="0" err="1"/>
              <a:t>Depositions</a:t>
            </a:r>
            <a:r>
              <a:rPr lang="fr-FR" sz="2000" i="1" dirty="0"/>
              <a:t> or </a:t>
            </a:r>
            <a:r>
              <a:rPr lang="fr-FR" sz="2000" i="1" dirty="0" err="1"/>
              <a:t>Witness</a:t>
            </a:r>
            <a:r>
              <a:rPr lang="fr-FR" sz="2000" i="1" dirty="0"/>
              <a:t> </a:t>
            </a:r>
            <a:r>
              <a:rPr lang="fr-FR" sz="2000" i="1" dirty="0" err="1"/>
              <a:t>testimonies</a:t>
            </a:r>
            <a:endParaRPr lang="fr-FR" sz="2000" i="1" dirty="0"/>
          </a:p>
        </p:txBody>
      </p:sp>
      <p:pic>
        <p:nvPicPr>
          <p:cNvPr id="6" name="Image 5" descr="Une image contenant texte, tableau blanc&#10;&#10;Description générée avec un niveau de confiance très élevé">
            <a:extLst>
              <a:ext uri="{FF2B5EF4-FFF2-40B4-BE49-F238E27FC236}">
                <a16:creationId xmlns:a16="http://schemas.microsoft.com/office/drawing/2014/main" id="{74A88BF2-D49A-4209-B48A-ABEAD3F2F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" y="1856582"/>
            <a:ext cx="4147937" cy="21653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75F0BAC-E49A-40E3-B79E-EF8B08420103}"/>
              </a:ext>
            </a:extLst>
          </p:cNvPr>
          <p:cNvSpPr txBox="1"/>
          <p:nvPr/>
        </p:nvSpPr>
        <p:spPr>
          <a:xfrm>
            <a:off x="434339" y="4026319"/>
            <a:ext cx="395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HCA 13/65 f.1r </a:t>
            </a:r>
            <a:r>
              <a:rPr lang="fr-FR" dirty="0"/>
              <a:t>(</a:t>
            </a:r>
            <a:r>
              <a:rPr lang="fr-FR" dirty="0" err="1">
                <a:hlinkClick r:id="rId4"/>
              </a:rPr>
              <a:t>manuscript</a:t>
            </a:r>
            <a:r>
              <a:rPr lang="fr-FR" dirty="0"/>
              <a:t>)</a:t>
            </a:r>
          </a:p>
        </p:txBody>
      </p:sp>
      <p:pic>
        <p:nvPicPr>
          <p:cNvPr id="22" name="Image 21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95943298-CBC3-4368-A59B-87A441AB45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089" y="1237734"/>
            <a:ext cx="5186680" cy="28448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AF7DAB4-919B-40B0-BFE1-7DBCC7268733}"/>
              </a:ext>
            </a:extLst>
          </p:cNvPr>
          <p:cNvSpPr txBox="1"/>
          <p:nvPr/>
        </p:nvSpPr>
        <p:spPr>
          <a:xfrm>
            <a:off x="3138392" y="6060975"/>
            <a:ext cx="482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HCA 13/74 f.11r </a:t>
            </a:r>
            <a:r>
              <a:rPr lang="fr-FR" dirty="0"/>
              <a:t>(</a:t>
            </a:r>
            <a:r>
              <a:rPr lang="fr-FR" dirty="0" err="1">
                <a:hlinkClick r:id="rId6"/>
              </a:rPr>
              <a:t>manuscript</a:t>
            </a:r>
            <a:r>
              <a:rPr lang="fr-FR" dirty="0"/>
              <a:t>)</a:t>
            </a:r>
          </a:p>
        </p:txBody>
      </p:sp>
      <p:pic>
        <p:nvPicPr>
          <p:cNvPr id="26" name="Image 25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D7902EC3-B3B9-43A5-BFBF-487DF0E8E7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392" y="3826113"/>
            <a:ext cx="4686920" cy="221537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193A2749-409E-45D2-BE46-0D6EC50DCCF1}"/>
              </a:ext>
            </a:extLst>
          </p:cNvPr>
          <p:cNvSpPr txBox="1"/>
          <p:nvPr/>
        </p:nvSpPr>
        <p:spPr>
          <a:xfrm>
            <a:off x="7796721" y="4082534"/>
            <a:ext cx="35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HCA 13/69 </a:t>
            </a:r>
            <a:r>
              <a:rPr lang="fr-FR" b="1" dirty="0" err="1"/>
              <a:t>Silver</a:t>
            </a:r>
            <a:r>
              <a:rPr lang="fr-FR" b="1" dirty="0"/>
              <a:t> 9 f.1r </a:t>
            </a:r>
            <a:r>
              <a:rPr lang="fr-FR" dirty="0"/>
              <a:t>(</a:t>
            </a:r>
            <a:r>
              <a:rPr lang="fr-FR" dirty="0" err="1">
                <a:hlinkClick r:id="rId8"/>
              </a:rPr>
              <a:t>manuscript</a:t>
            </a:r>
            <a:r>
              <a:rPr lang="fr-FR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9C7D3B-91D0-424A-929A-0FA9D295BD85}"/>
              </a:ext>
            </a:extLst>
          </p:cNvPr>
          <p:cNvSpPr/>
          <p:nvPr/>
        </p:nvSpPr>
        <p:spPr>
          <a:xfrm>
            <a:off x="434339" y="2286000"/>
            <a:ext cx="1944258" cy="51507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B3B4E0-FAC1-4C1A-AA87-6EBF8814FE14}"/>
              </a:ext>
            </a:extLst>
          </p:cNvPr>
          <p:cNvSpPr/>
          <p:nvPr/>
        </p:nvSpPr>
        <p:spPr>
          <a:xfrm>
            <a:off x="3177484" y="4147858"/>
            <a:ext cx="2181593" cy="51673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FB42C4-9E51-4093-ACD1-3D8509E3B3D7}"/>
              </a:ext>
            </a:extLst>
          </p:cNvPr>
          <p:cNvSpPr/>
          <p:nvPr/>
        </p:nvSpPr>
        <p:spPr>
          <a:xfrm>
            <a:off x="6599732" y="1555112"/>
            <a:ext cx="2283139" cy="132556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6DBB9A-89DE-4E0E-8B70-8967F1046559}"/>
              </a:ext>
            </a:extLst>
          </p:cNvPr>
          <p:cNvSpPr/>
          <p:nvPr/>
        </p:nvSpPr>
        <p:spPr>
          <a:xfrm>
            <a:off x="3020992" y="2141316"/>
            <a:ext cx="1030147" cy="2196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90C27D-E040-4CB4-93BC-D1A313FB587C}"/>
              </a:ext>
            </a:extLst>
          </p:cNvPr>
          <p:cNvSpPr/>
          <p:nvPr/>
        </p:nvSpPr>
        <p:spPr>
          <a:xfrm>
            <a:off x="8761599" y="1493843"/>
            <a:ext cx="2283139" cy="30989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B15240-ACDD-4498-9F63-0460AC154E4D}"/>
              </a:ext>
            </a:extLst>
          </p:cNvPr>
          <p:cNvSpPr/>
          <p:nvPr/>
        </p:nvSpPr>
        <p:spPr>
          <a:xfrm>
            <a:off x="5519819" y="4015668"/>
            <a:ext cx="2181593" cy="2515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5331FE-01DE-4A88-8AB6-C7A772FE034A}"/>
              </a:ext>
            </a:extLst>
          </p:cNvPr>
          <p:cNvSpPr/>
          <p:nvPr/>
        </p:nvSpPr>
        <p:spPr>
          <a:xfrm>
            <a:off x="2054506" y="2401747"/>
            <a:ext cx="2527770" cy="1011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7118AB-E181-44E4-A905-D4A91500F80B}"/>
              </a:ext>
            </a:extLst>
          </p:cNvPr>
          <p:cNvSpPr/>
          <p:nvPr/>
        </p:nvSpPr>
        <p:spPr>
          <a:xfrm>
            <a:off x="8767455" y="1751957"/>
            <a:ext cx="2963314" cy="1253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A93808-8320-4F0A-937E-6D4829433785}"/>
              </a:ext>
            </a:extLst>
          </p:cNvPr>
          <p:cNvSpPr/>
          <p:nvPr/>
        </p:nvSpPr>
        <p:spPr>
          <a:xfrm>
            <a:off x="5081286" y="4248428"/>
            <a:ext cx="2620126" cy="12972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388E04D8-1EB9-436C-83CA-5E881FB0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97EBEA1B-E1CF-479B-9E35-34C8932C8386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9BC3AA5-6017-460C-B641-4B4188EEBA45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128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D7F88-C788-49F5-B7E2-1246A1817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354" y="355938"/>
            <a:ext cx="10515600" cy="1325563"/>
          </a:xfrm>
        </p:spPr>
        <p:txBody>
          <a:bodyPr/>
          <a:lstStyle/>
          <a:p>
            <a:r>
              <a:rPr lang="fr-FR" dirty="0" err="1"/>
              <a:t>Detecting</a:t>
            </a:r>
            <a:r>
              <a:rPr lang="fr-FR" dirty="0"/>
              <a:t> </a:t>
            </a:r>
            <a:r>
              <a:rPr lang="fr-FR" dirty="0" err="1"/>
              <a:t>alterations</a:t>
            </a:r>
            <a:r>
              <a:rPr lang="fr-FR" dirty="0"/>
              <a:t>, omissions and lies</a:t>
            </a:r>
          </a:p>
        </p:txBody>
      </p:sp>
      <p:pic>
        <p:nvPicPr>
          <p:cNvPr id="4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585EEF1-944F-496D-BAE4-4BF591AFC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1" y="1690688"/>
            <a:ext cx="5258646" cy="452388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4F1E4CD-DEEC-42E2-A380-06C63453F30E}"/>
              </a:ext>
            </a:extLst>
          </p:cNvPr>
          <p:cNvSpPr txBox="1"/>
          <p:nvPr/>
        </p:nvSpPr>
        <p:spPr>
          <a:xfrm>
            <a:off x="885200" y="1281391"/>
            <a:ext cx="8328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/>
              <a:t>Information </a:t>
            </a:r>
            <a:r>
              <a:rPr lang="fr-FR" sz="2000" i="1" dirty="0" err="1"/>
              <a:t>deliberately</a:t>
            </a:r>
            <a:r>
              <a:rPr lang="fr-FR" sz="2000" i="1" dirty="0"/>
              <a:t> </a:t>
            </a:r>
            <a:r>
              <a:rPr lang="fr-FR" sz="2000" i="1" dirty="0" err="1"/>
              <a:t>distorted</a:t>
            </a:r>
            <a:r>
              <a:rPr lang="fr-FR" sz="2000" i="1" dirty="0"/>
              <a:t> by the </a:t>
            </a:r>
            <a:r>
              <a:rPr lang="fr-FR" sz="2000" i="1" dirty="0" err="1"/>
              <a:t>same</a:t>
            </a:r>
            <a:r>
              <a:rPr lang="fr-FR" sz="2000" i="1" dirty="0"/>
              <a:t> </a:t>
            </a:r>
            <a:r>
              <a:rPr lang="fr-FR" sz="2000" i="1" dirty="0" err="1"/>
              <a:t>person</a:t>
            </a:r>
            <a:r>
              <a:rPr lang="fr-FR" sz="2000" i="1" dirty="0"/>
              <a:t> in </a:t>
            </a:r>
            <a:r>
              <a:rPr lang="fr-FR" sz="2000" i="1" dirty="0" err="1"/>
              <a:t>different</a:t>
            </a:r>
            <a:r>
              <a:rPr lang="fr-FR" sz="2000" i="1" dirty="0"/>
              <a:t> </a:t>
            </a:r>
            <a:r>
              <a:rPr lang="fr-FR" sz="2000" i="1" dirty="0" err="1"/>
              <a:t>depositions</a:t>
            </a:r>
            <a:endParaRPr lang="fr-FR" sz="2000" i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D53C782-A0BC-42E9-A425-487C75B67861}"/>
              </a:ext>
            </a:extLst>
          </p:cNvPr>
          <p:cNvSpPr txBox="1"/>
          <p:nvPr/>
        </p:nvSpPr>
        <p:spPr>
          <a:xfrm>
            <a:off x="6526848" y="1971675"/>
            <a:ext cx="48914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John de Vos / Jan de Vos</a:t>
            </a:r>
          </a:p>
          <a:p>
            <a:r>
              <a:rPr lang="fr-FR" dirty="0" err="1"/>
              <a:t>Did</a:t>
            </a:r>
            <a:r>
              <a:rPr lang="fr-FR" dirty="0"/>
              <a:t> </a:t>
            </a:r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lived</a:t>
            </a:r>
            <a:r>
              <a:rPr lang="fr-FR" dirty="0"/>
              <a:t> in </a:t>
            </a:r>
            <a:r>
              <a:rPr lang="fr-FR" dirty="0" err="1"/>
              <a:t>Ostend</a:t>
            </a:r>
            <a:r>
              <a:rPr lang="fr-FR" dirty="0"/>
              <a:t> and </a:t>
            </a: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the </a:t>
            </a:r>
            <a:r>
              <a:rPr lang="fr-FR" i="1" dirty="0"/>
              <a:t>Saint John </a:t>
            </a:r>
            <a:r>
              <a:rPr lang="fr-FR" i="1" dirty="0" err="1"/>
              <a:t>Evangelist</a:t>
            </a:r>
            <a:r>
              <a:rPr lang="fr-FR" dirty="0"/>
              <a:t> a </a:t>
            </a:r>
            <a:r>
              <a:rPr lang="fr-FR" dirty="0" err="1"/>
              <a:t>ship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Ostend</a:t>
            </a:r>
            <a:r>
              <a:rPr lang="fr-FR" dirty="0"/>
              <a:t> 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C85F10-F751-495A-A54A-54B70491E99F}"/>
              </a:ext>
            </a:extLst>
          </p:cNvPr>
          <p:cNvSpPr txBox="1"/>
          <p:nvPr/>
        </p:nvSpPr>
        <p:spPr>
          <a:xfrm>
            <a:off x="6371314" y="3352466"/>
            <a:ext cx="2226439" cy="12003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HCA 13/69 f.3v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HCA 13/69 f.4v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HCA 13/67 f.209v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HCA 13/67 f.210r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7D3EBF5-E0AF-484E-B877-ED4E5D823098}"/>
              </a:ext>
            </a:extLst>
          </p:cNvPr>
          <p:cNvSpPr txBox="1"/>
          <p:nvPr/>
        </p:nvSpPr>
        <p:spPr>
          <a:xfrm>
            <a:off x="8972550" y="3408998"/>
            <a:ext cx="2226440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HCA 13/72 f.85r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HCA 13/73 f.201r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HCA 13/73 f.202r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AB05AAB-3997-4787-87A0-B60B8AD92DB5}"/>
              </a:ext>
            </a:extLst>
          </p:cNvPr>
          <p:cNvSpPr txBox="1"/>
          <p:nvPr/>
        </p:nvSpPr>
        <p:spPr>
          <a:xfrm>
            <a:off x="6289675" y="5194385"/>
            <a:ext cx="489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→ The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Silver</a:t>
            </a:r>
            <a:r>
              <a:rPr lang="fr-FR" dirty="0"/>
              <a:t> </a:t>
            </a:r>
            <a:r>
              <a:rPr lang="fr-FR" dirty="0" err="1"/>
              <a:t>Ships</a:t>
            </a:r>
            <a:r>
              <a:rPr lang="fr-FR" dirty="0"/>
              <a:t> </a:t>
            </a:r>
            <a:r>
              <a:rPr lang="fr-FR" dirty="0" err="1"/>
              <a:t>case’s</a:t>
            </a:r>
            <a:r>
              <a:rPr lang="fr-FR" dirty="0"/>
              <a:t> </a:t>
            </a:r>
            <a:r>
              <a:rPr lang="fr-FR" dirty="0">
                <a:hlinkClick r:id="rId4"/>
              </a:rPr>
              <a:t>List of </a:t>
            </a:r>
            <a:r>
              <a:rPr lang="fr-FR" dirty="0" err="1">
                <a:hlinkClick r:id="rId4"/>
              </a:rPr>
              <a:t>witnesses</a:t>
            </a:r>
            <a:endParaRPr lang="fr-FR" dirty="0"/>
          </a:p>
        </p:txBody>
      </p:sp>
      <p:pic>
        <p:nvPicPr>
          <p:cNvPr id="12" name="Image 11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ABBA312D-F5DC-4979-9E70-BAB7D2031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3818826-5B55-4C0A-B9BF-1905654DEDE2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3A066B5-0C14-455F-ABA9-8DE7C45DA3FC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9444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1232</Words>
  <Application>Microsoft Office PowerPoint</Application>
  <PresentationFormat>Grand écran</PresentationFormat>
  <Paragraphs>174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Arial</vt:lpstr>
      <vt:lpstr>Arial Narrow</vt:lpstr>
      <vt:lpstr>Baskerville Old Face</vt:lpstr>
      <vt:lpstr>Calibri</vt:lpstr>
      <vt:lpstr>Calibri Light</vt:lpstr>
      <vt:lpstr>Century</vt:lpstr>
      <vt:lpstr>Thème Office</vt:lpstr>
      <vt:lpstr>MarineLives corpus of 17th century legal records. An example of cross-disciplinary reuse of  structured &amp; semi-structured corpora</vt:lpstr>
      <vt:lpstr>General presentation</vt:lpstr>
      <vt:lpstr>MarineLives</vt:lpstr>
      <vt:lpstr>Manuscript’s Digitized image &amp; Transcription</vt:lpstr>
      <vt:lpstr>Manuscript’s Edition &amp; Annotation form</vt:lpstr>
      <vt:lpstr>Legal History</vt:lpstr>
      <vt:lpstr>Format of juridical acts</vt:lpstr>
      <vt:lpstr>Format of juridical acts</vt:lpstr>
      <vt:lpstr>Detecting alterations, omissions and lies</vt:lpstr>
      <vt:lpstr>Complex case studies</vt:lpstr>
      <vt:lpstr>Corpus Linguistics &amp; Historical Linguistics</vt:lpstr>
      <vt:lpstr>Historical evolution of technical vocabulary</vt:lpstr>
      <vt:lpstr>Historical evolution of technical vocabulary</vt:lpstr>
      <vt:lpstr>Natural Language Processing (NLP)</vt:lpstr>
      <vt:lpstr>Methodology for corpus edition</vt:lpstr>
      <vt:lpstr>Our vision</vt:lpstr>
      <vt:lpstr>Our vision for 2018-2023</vt:lpstr>
      <vt:lpstr>Chronoscopic</vt:lpstr>
      <vt:lpstr>Transkribus</vt:lpstr>
      <vt:lpstr>IIIF Conference Washington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MarineLives corpus of 17th century legal records. An example of cross-disciplinary reuse of structured  &amp; semi-structured corpora</dc:title>
  <dc:creator>Nga Bellis</dc:creator>
  <cp:lastModifiedBy>Nga Bellis</cp:lastModifiedBy>
  <cp:revision>38</cp:revision>
  <dcterms:created xsi:type="dcterms:W3CDTF">2018-06-02T22:22:46Z</dcterms:created>
  <dcterms:modified xsi:type="dcterms:W3CDTF">2018-06-03T16:04:17Z</dcterms:modified>
</cp:coreProperties>
</file>